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1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FF16FF"/>
    <a:srgbClr val="FF6600"/>
    <a:srgbClr val="7A7EFF"/>
    <a:srgbClr val="10EE32"/>
    <a:srgbClr val="0404FF"/>
    <a:srgbClr val="E5F7ED"/>
    <a:srgbClr val="BCEEEE"/>
    <a:srgbClr val="9C5BCD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C2D39-F77F-42C5-AA6F-D7367D38F9E6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DF48A-563D-475A-8095-D1719717AA7D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342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DF48A-563D-475A-8095-D1719717AA7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100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DF48A-563D-475A-8095-D1719717AA7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71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DF48A-563D-475A-8095-D1719717AA7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357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DF48A-563D-475A-8095-D1719717AA7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930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DF48A-563D-475A-8095-D1719717AA7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485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F801A-6E18-40CD-9E4A-E2D400D54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D9BFD-59CA-4CB2-B63E-A8E5B4F6B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15B2-F40C-4254-8159-10403ABD3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B5D2-0516-4A2A-8981-D53D53F70CA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D26BE-7D3C-43FA-8F94-0C530886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51D3F-0D68-4C8D-8F84-4864ACDD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196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355C-D079-45CD-A0C0-85C60B77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9565D-BD54-4A03-B460-46769A6FD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7DF5C-5E58-4A8D-B40B-309CD2DE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B5D2-0516-4A2A-8981-D53D53F70CA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CDD68-5803-479E-B05E-51EE9133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7803B-0191-437B-932E-96B0F1AAF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951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BCB5C-3A4C-4F5F-8614-EFF5C4442E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BD78C-2F8F-4955-A68C-A7B9E63DF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E267C-1678-42D6-9BE9-62FEB1F2D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B5D2-0516-4A2A-8981-D53D53F70CA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E517B-665C-439B-AAF9-759D0CB78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FF9AE-1032-4FB9-9745-6EE4073E3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53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3B8A-45A8-4502-996E-2D6A94BAF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5646D-CD0D-436C-80C8-7CA04655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6C4A9-D518-480C-BA86-577A370B7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B5D2-0516-4A2A-8981-D53D53F70CA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EF8D7-F576-4546-AB05-C36AA76D6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9198C-8EF4-4AE2-941E-92D363BF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24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66447-F5E9-4D6A-B591-36EA0B55B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696F0-E4B3-4C57-96F7-865E162FA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E1549-D76F-4E74-9049-BAA9D9F0A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B5D2-0516-4A2A-8981-D53D53F70CA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155E2-0DA5-4075-AFD3-D227B2919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2F040-0653-488F-8907-A12DF272F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269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9BE6B-A099-4BC7-A750-437D86FD8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4AF0-2763-42C4-8B0E-675914565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823C8-9AC6-4CA1-ABDD-D3DCAA4CE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F5877-D276-4BF0-9F92-C636D2E5E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B5D2-0516-4A2A-8981-D53D53F70CA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4464B-3EB1-450F-B448-C245F562D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6D5FF-CD36-43BB-BB05-F00BD98C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489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4D8BA-6590-417F-9440-DE9EE6BC6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B1973-2B2C-40F5-BE0D-67192D83C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3AC13-F924-4F17-86AA-920E46094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CB0D3-BBB3-4249-924B-0931017165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489824-8702-41F0-863E-6A23F3A2DB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AA8812-E833-434C-B79A-2F5BD319D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B5D2-0516-4A2A-8981-D53D53F70CA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CC317B-4429-419A-96FE-D2E296D52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638CBD-54AD-4276-8C70-8FE3B9C03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78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DFF2-3FA7-438C-A458-2357E5CA1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0E16D-C659-42C5-9335-4464D25B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B5D2-0516-4A2A-8981-D53D53F70CA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E7164-7010-4ECF-B5E9-AC912AFB5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7AA91-2FB2-4D98-9183-43EA6C50F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794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8B4120-977C-4F95-B471-4531233C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B5D2-0516-4A2A-8981-D53D53F70CA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77F1D-3BD6-4305-B77E-1978852B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3CE52-ACD1-4729-9A5F-00807F3E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528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72294-ADB2-411C-AD4C-001C1952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90A82-EAE2-4DCB-96EC-EBAC599A2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97C68-7D6C-4312-870B-9C0F8C91D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DCACF-FE02-4356-A327-BA5DAD4D9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B5D2-0516-4A2A-8981-D53D53F70CA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FDE3C-D1C7-425C-8954-33F83F50A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26E00-8297-4700-AFCE-C88240A6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061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38F7-F80F-4B1B-9417-05C3D1CA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BFCC43-A38A-490A-BA10-A18502E2D3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4AE45-EAAE-4C74-9D46-4ED6C2093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B055D-E9E1-4865-A549-518AA3577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B5D2-0516-4A2A-8981-D53D53F70CA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1D392-D0B8-4317-A4CF-8C7576362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70493-E757-4536-86C4-884DF1A7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42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4FE64-77A0-4CD3-A81D-5DA7E382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30969-1BD7-49CC-895D-4FE9E3B67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99F6C-0E45-41B8-94D5-22FBED161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0B5D2-0516-4A2A-8981-D53D53F70CA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443FB-5D4C-4E1E-88D7-CE8FC4A95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0FA04-7E90-4721-A84F-45FE20026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33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hite, water, light, sign&#10;&#10;Description automatically generated">
            <a:extLst>
              <a:ext uri="{FF2B5EF4-FFF2-40B4-BE49-F238E27FC236}">
                <a16:creationId xmlns:a16="http://schemas.microsoft.com/office/drawing/2014/main" id="{111EFA3C-E569-44E3-82DB-281A4B99A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63" y="928577"/>
            <a:ext cx="5344042" cy="5000846"/>
          </a:xfrm>
          <a:prstGeom prst="rect">
            <a:avLst/>
          </a:prstGeom>
        </p:spPr>
      </p:pic>
      <p:pic>
        <p:nvPicPr>
          <p:cNvPr id="3" name="Picture 2" descr="A picture containing table, kitchen, man&#10;&#10;Description automatically generated">
            <a:extLst>
              <a:ext uri="{FF2B5EF4-FFF2-40B4-BE49-F238E27FC236}">
                <a16:creationId xmlns:a16="http://schemas.microsoft.com/office/drawing/2014/main" id="{D6B587A5-46E9-4CEE-AE28-12B2365F2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716" y="451582"/>
            <a:ext cx="4557823" cy="59548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8A59736-FC4B-4E95-BB01-44C003AE9A82}"/>
              </a:ext>
            </a:extLst>
          </p:cNvPr>
          <p:cNvSpPr/>
          <p:nvPr/>
        </p:nvSpPr>
        <p:spPr>
          <a:xfrm>
            <a:off x="3672769" y="1978002"/>
            <a:ext cx="119910" cy="125818"/>
          </a:xfrm>
          <a:prstGeom prst="ellipse">
            <a:avLst/>
          </a:prstGeom>
          <a:solidFill>
            <a:srgbClr val="37CB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27D789-B187-4348-87F0-E8CE7B6B26F0}"/>
              </a:ext>
            </a:extLst>
          </p:cNvPr>
          <p:cNvSpPr/>
          <p:nvPr/>
        </p:nvSpPr>
        <p:spPr>
          <a:xfrm>
            <a:off x="3589898" y="2770725"/>
            <a:ext cx="119910" cy="12581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0FA268-2B5D-4313-B491-92193258B648}"/>
              </a:ext>
            </a:extLst>
          </p:cNvPr>
          <p:cNvSpPr/>
          <p:nvPr/>
        </p:nvSpPr>
        <p:spPr>
          <a:xfrm>
            <a:off x="3464390" y="1683713"/>
            <a:ext cx="119910" cy="125818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2B9AEC-407F-401B-81C6-4626CE036D3E}"/>
              </a:ext>
            </a:extLst>
          </p:cNvPr>
          <p:cNvSpPr/>
          <p:nvPr/>
        </p:nvSpPr>
        <p:spPr>
          <a:xfrm>
            <a:off x="2878602" y="4441201"/>
            <a:ext cx="119910" cy="125818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BBE5B3-F857-4393-BE2B-31FE16FF1A60}"/>
              </a:ext>
            </a:extLst>
          </p:cNvPr>
          <p:cNvSpPr/>
          <p:nvPr/>
        </p:nvSpPr>
        <p:spPr>
          <a:xfrm>
            <a:off x="7622052" y="3366091"/>
            <a:ext cx="119910" cy="125818"/>
          </a:xfrm>
          <a:prstGeom prst="ellipse">
            <a:avLst/>
          </a:prstGeom>
          <a:solidFill>
            <a:srgbClr val="9C5BC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E40169-8D6B-44D3-AFF9-28FED53A9EB0}"/>
              </a:ext>
            </a:extLst>
          </p:cNvPr>
          <p:cNvSpPr/>
          <p:nvPr/>
        </p:nvSpPr>
        <p:spPr>
          <a:xfrm>
            <a:off x="7622052" y="2427670"/>
            <a:ext cx="119910" cy="125818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2F8F46-39D8-4377-A49F-552D5D0EB64E}"/>
              </a:ext>
            </a:extLst>
          </p:cNvPr>
          <p:cNvSpPr txBox="1"/>
          <p:nvPr/>
        </p:nvSpPr>
        <p:spPr>
          <a:xfrm>
            <a:off x="633655" y="451582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941926-2744-4611-9266-E6A1CC94777D}"/>
              </a:ext>
            </a:extLst>
          </p:cNvPr>
          <p:cNvSpPr txBox="1"/>
          <p:nvPr/>
        </p:nvSpPr>
        <p:spPr>
          <a:xfrm>
            <a:off x="6510994" y="451581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76CF3-C852-4042-8A4A-8C7EFED38CD7}"/>
              </a:ext>
            </a:extLst>
          </p:cNvPr>
          <p:cNvSpPr txBox="1"/>
          <p:nvPr/>
        </p:nvSpPr>
        <p:spPr>
          <a:xfrm>
            <a:off x="3958544" y="1942843"/>
            <a:ext cx="47692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37CBFF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Tc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7536D5-2A0F-4B6F-85C3-A73586EFCDB2}"/>
              </a:ext>
            </a:extLst>
          </p:cNvPr>
          <p:cNvSpPr txBox="1"/>
          <p:nvPr/>
        </p:nvSpPr>
        <p:spPr>
          <a:xfrm>
            <a:off x="3847883" y="2679745"/>
            <a:ext cx="470513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Tc 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469D17-EB4F-458D-A47D-5B5B4E850BFE}"/>
              </a:ext>
            </a:extLst>
          </p:cNvPr>
          <p:cNvSpPr txBox="1"/>
          <p:nvPr/>
        </p:nvSpPr>
        <p:spPr>
          <a:xfrm>
            <a:off x="6810424" y="3275111"/>
            <a:ext cx="464101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9C5BCD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Tc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CA75E-29B1-4168-B265-87BA33984222}"/>
              </a:ext>
            </a:extLst>
          </p:cNvPr>
          <p:cNvSpPr txBox="1"/>
          <p:nvPr/>
        </p:nvSpPr>
        <p:spPr>
          <a:xfrm>
            <a:off x="6810423" y="2336690"/>
            <a:ext cx="464101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Tc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6D5B-EB72-4007-9AF1-BD85FD48E55F}"/>
              </a:ext>
            </a:extLst>
          </p:cNvPr>
          <p:cNvSpPr txBox="1"/>
          <p:nvPr/>
        </p:nvSpPr>
        <p:spPr>
          <a:xfrm>
            <a:off x="2880421" y="1456468"/>
            <a:ext cx="464101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Tc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841B07-6DA5-4AE4-875D-C039B3679D82}"/>
              </a:ext>
            </a:extLst>
          </p:cNvPr>
          <p:cNvSpPr txBox="1"/>
          <p:nvPr/>
        </p:nvSpPr>
        <p:spPr>
          <a:xfrm>
            <a:off x="3098295" y="4350221"/>
            <a:ext cx="464101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Tc 4</a:t>
            </a:r>
          </a:p>
        </p:txBody>
      </p:sp>
    </p:spTree>
    <p:extLst>
      <p:ext uri="{BB962C8B-B14F-4D97-AF65-F5344CB8AC3E}">
        <p14:creationId xmlns:p14="http://schemas.microsoft.com/office/powerpoint/2010/main" val="286634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77FB1EA-6CB0-4136-B97B-0AE6948E8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1" y="0"/>
            <a:ext cx="9108733" cy="6858000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44D0B10-3722-409B-8136-F6FBD54815FE}"/>
              </a:ext>
            </a:extLst>
          </p:cNvPr>
          <p:cNvCxnSpPr/>
          <p:nvPr/>
        </p:nvCxnSpPr>
        <p:spPr>
          <a:xfrm>
            <a:off x="4615408" y="223520"/>
            <a:ext cx="0" cy="6268720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FF5155D-7862-4385-B530-37FF1A16BECA}"/>
              </a:ext>
            </a:extLst>
          </p:cNvPr>
          <p:cNvCxnSpPr>
            <a:cxnSpLocks/>
          </p:cNvCxnSpPr>
          <p:nvPr/>
        </p:nvCxnSpPr>
        <p:spPr>
          <a:xfrm>
            <a:off x="4097248" y="2448560"/>
            <a:ext cx="518160" cy="29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9">
            <a:extLst>
              <a:ext uri="{FF2B5EF4-FFF2-40B4-BE49-F238E27FC236}">
                <a16:creationId xmlns:a16="http://schemas.microsoft.com/office/drawing/2014/main" id="{E2C3A738-5148-43AD-94C3-5D0B2556F9B4}"/>
              </a:ext>
            </a:extLst>
          </p:cNvPr>
          <p:cNvSpPr txBox="1"/>
          <p:nvPr/>
        </p:nvSpPr>
        <p:spPr>
          <a:xfrm>
            <a:off x="2679679" y="2110006"/>
            <a:ext cx="141756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TB set at 150 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58C972-6D9E-4EED-97EF-883C771E24CE}"/>
              </a:ext>
            </a:extLst>
          </p:cNvPr>
          <p:cNvSpPr/>
          <p:nvPr/>
        </p:nvSpPr>
        <p:spPr>
          <a:xfrm>
            <a:off x="4615410" y="221850"/>
            <a:ext cx="3489958" cy="6268720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1AA75D2-CF1F-4653-8A85-55F62DF619DE}"/>
              </a:ext>
            </a:extLst>
          </p:cNvPr>
          <p:cNvCxnSpPr>
            <a:cxnSpLocks/>
          </p:cNvCxnSpPr>
          <p:nvPr/>
        </p:nvCxnSpPr>
        <p:spPr>
          <a:xfrm flipH="1" flipV="1">
            <a:off x="8420100" y="4987290"/>
            <a:ext cx="574290" cy="464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6F1DE707-6086-4729-8EEB-71A567F38732}"/>
              </a:ext>
            </a:extLst>
          </p:cNvPr>
          <p:cNvSpPr txBox="1"/>
          <p:nvPr/>
        </p:nvSpPr>
        <p:spPr>
          <a:xfrm>
            <a:off x="8994389" y="5452214"/>
            <a:ext cx="184569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Ethane introduction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1FA2FA-F6C8-4F32-A73C-EEC88877D5BE}"/>
              </a:ext>
            </a:extLst>
          </p:cNvPr>
          <p:cNvSpPr/>
          <p:nvPr/>
        </p:nvSpPr>
        <p:spPr>
          <a:xfrm>
            <a:off x="6680433" y="220180"/>
            <a:ext cx="2694967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1     IN bottom</a:t>
            </a:r>
          </a:p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2     IN top</a:t>
            </a:r>
          </a:p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A     OUT top</a:t>
            </a:r>
          </a:p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B     OUT bottom</a:t>
            </a:r>
          </a:p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N2 flow adjustment period</a:t>
            </a:r>
          </a:p>
        </p:txBody>
      </p:sp>
      <p:cxnSp>
        <p:nvCxnSpPr>
          <p:cNvPr id="19" name="Straight Connector 23">
            <a:extLst>
              <a:ext uri="{FF2B5EF4-FFF2-40B4-BE49-F238E27FC236}">
                <a16:creationId xmlns:a16="http://schemas.microsoft.com/office/drawing/2014/main" id="{18D819F0-52C1-4CD3-A852-697F746E35EF}"/>
              </a:ext>
            </a:extLst>
          </p:cNvPr>
          <p:cNvCxnSpPr>
            <a:cxnSpLocks/>
          </p:cNvCxnSpPr>
          <p:nvPr/>
        </p:nvCxnSpPr>
        <p:spPr>
          <a:xfrm>
            <a:off x="6815844" y="381375"/>
            <a:ext cx="316293" cy="0"/>
          </a:xfrm>
          <a:prstGeom prst="line">
            <a:avLst/>
          </a:prstGeom>
          <a:ln w="28575">
            <a:solidFill>
              <a:srgbClr val="9C5B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5">
            <a:extLst>
              <a:ext uri="{FF2B5EF4-FFF2-40B4-BE49-F238E27FC236}">
                <a16:creationId xmlns:a16="http://schemas.microsoft.com/office/drawing/2014/main" id="{4ACCCA0F-1EA5-4184-BD4E-5F948012FF1B}"/>
              </a:ext>
            </a:extLst>
          </p:cNvPr>
          <p:cNvCxnSpPr>
            <a:cxnSpLocks/>
          </p:cNvCxnSpPr>
          <p:nvPr/>
        </p:nvCxnSpPr>
        <p:spPr>
          <a:xfrm>
            <a:off x="6816182" y="587249"/>
            <a:ext cx="31629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5">
            <a:extLst>
              <a:ext uri="{FF2B5EF4-FFF2-40B4-BE49-F238E27FC236}">
                <a16:creationId xmlns:a16="http://schemas.microsoft.com/office/drawing/2014/main" id="{5A3E224A-13C2-4CEB-ABC1-CAA433A8F17C}"/>
              </a:ext>
            </a:extLst>
          </p:cNvPr>
          <p:cNvCxnSpPr>
            <a:cxnSpLocks/>
          </p:cNvCxnSpPr>
          <p:nvPr/>
        </p:nvCxnSpPr>
        <p:spPr>
          <a:xfrm>
            <a:off x="6816182" y="796799"/>
            <a:ext cx="316293" cy="0"/>
          </a:xfrm>
          <a:prstGeom prst="line">
            <a:avLst/>
          </a:prstGeom>
          <a:ln w="28575">
            <a:solidFill>
              <a:srgbClr val="BC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5">
            <a:extLst>
              <a:ext uri="{FF2B5EF4-FFF2-40B4-BE49-F238E27FC236}">
                <a16:creationId xmlns:a16="http://schemas.microsoft.com/office/drawing/2014/main" id="{49BAB38E-11F1-43E8-AE22-207BF0F77CB2}"/>
              </a:ext>
            </a:extLst>
          </p:cNvPr>
          <p:cNvCxnSpPr>
            <a:cxnSpLocks/>
          </p:cNvCxnSpPr>
          <p:nvPr/>
        </p:nvCxnSpPr>
        <p:spPr>
          <a:xfrm>
            <a:off x="6812372" y="1013969"/>
            <a:ext cx="316293" cy="0"/>
          </a:xfrm>
          <a:prstGeom prst="line">
            <a:avLst/>
          </a:prstGeom>
          <a:ln w="28575">
            <a:solidFill>
              <a:srgbClr val="040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45AA91-6005-4F53-9126-1205385E1980}"/>
              </a:ext>
            </a:extLst>
          </p:cNvPr>
          <p:cNvSpPr/>
          <p:nvPr/>
        </p:nvSpPr>
        <p:spPr>
          <a:xfrm>
            <a:off x="6812372" y="1148081"/>
            <a:ext cx="316293" cy="159526"/>
          </a:xfrm>
          <a:prstGeom prst="rect">
            <a:avLst/>
          </a:prstGeom>
          <a:solidFill>
            <a:srgbClr val="E5F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9402D122-A055-4BBE-B21F-05AB7DDFA7F2}"/>
              </a:ext>
            </a:extLst>
          </p:cNvPr>
          <p:cNvSpPr txBox="1"/>
          <p:nvPr/>
        </p:nvSpPr>
        <p:spPr>
          <a:xfrm>
            <a:off x="122803" y="0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a)</a:t>
            </a:r>
          </a:p>
        </p:txBody>
      </p:sp>
      <p:pic>
        <p:nvPicPr>
          <p:cNvPr id="26" name="Image 25" descr="Une image contenant intérieur, cuisine, alimentation, assis&#10;&#10;Description générée automatiquement">
            <a:extLst>
              <a:ext uri="{FF2B5EF4-FFF2-40B4-BE49-F238E27FC236}">
                <a16:creationId xmlns:a16="http://schemas.microsoft.com/office/drawing/2014/main" id="{D4AF872B-6945-48F4-ACFD-85B636A0A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980" y="646212"/>
            <a:ext cx="2543674" cy="3784490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6EB54BBC-1E33-4CEC-94BA-463EA59750DE}"/>
              </a:ext>
            </a:extLst>
          </p:cNvPr>
          <p:cNvSpPr txBox="1"/>
          <p:nvPr/>
        </p:nvSpPr>
        <p:spPr>
          <a:xfrm>
            <a:off x="9537138" y="0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b)</a:t>
            </a: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98B21C7-995F-4B85-AA4D-054DE7D84AA2}"/>
              </a:ext>
            </a:extLst>
          </p:cNvPr>
          <p:cNvCxnSpPr>
            <a:cxnSpLocks/>
          </p:cNvCxnSpPr>
          <p:nvPr/>
        </p:nvCxnSpPr>
        <p:spPr>
          <a:xfrm>
            <a:off x="10625836" y="1757172"/>
            <a:ext cx="0" cy="1005840"/>
          </a:xfrm>
          <a:prstGeom prst="line">
            <a:avLst/>
          </a:prstGeom>
          <a:ln w="2857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5379D8CD-CBC7-4D2A-BAD5-42A3679FB8E6}"/>
              </a:ext>
            </a:extLst>
          </p:cNvPr>
          <p:cNvSpPr/>
          <p:nvPr/>
        </p:nvSpPr>
        <p:spPr>
          <a:xfrm rot="18238860" flipH="1" flipV="1">
            <a:off x="10512426" y="1090024"/>
            <a:ext cx="699560" cy="749808"/>
          </a:xfrm>
          <a:prstGeom prst="arc">
            <a:avLst/>
          </a:prstGeom>
          <a:ln w="28575">
            <a:solidFill>
              <a:srgbClr val="FFFF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0706EB65-2069-4877-BD29-83FD5C7180B0}"/>
              </a:ext>
            </a:extLst>
          </p:cNvPr>
          <p:cNvSpPr txBox="1"/>
          <p:nvPr/>
        </p:nvSpPr>
        <p:spPr>
          <a:xfrm>
            <a:off x="10886245" y="1985730"/>
            <a:ext cx="1091389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1 Step (1C)</a:t>
            </a:r>
          </a:p>
        </p:txBody>
      </p:sp>
    </p:spTree>
    <p:extLst>
      <p:ext uri="{BB962C8B-B14F-4D97-AF65-F5344CB8AC3E}">
        <p14:creationId xmlns:p14="http://schemas.microsoft.com/office/powerpoint/2010/main" val="551404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intérieur, tasse, table, café&#10;&#10;Description générée automatiquement">
            <a:extLst>
              <a:ext uri="{FF2B5EF4-FFF2-40B4-BE49-F238E27FC236}">
                <a16:creationId xmlns:a16="http://schemas.microsoft.com/office/drawing/2014/main" id="{F96F297B-83F4-4CBE-9F72-C211AFD71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1272226"/>
            <a:ext cx="2857500" cy="5090160"/>
          </a:xfrm>
          <a:prstGeom prst="rect">
            <a:avLst/>
          </a:prstGeom>
        </p:spPr>
      </p:pic>
      <p:pic>
        <p:nvPicPr>
          <p:cNvPr id="7" name="Image 6" descr="Une image contenant intérieur, tasse, table, alimentation&#10;&#10;Description générée automatiquement">
            <a:extLst>
              <a:ext uri="{FF2B5EF4-FFF2-40B4-BE49-F238E27FC236}">
                <a16:creationId xmlns:a16="http://schemas.microsoft.com/office/drawing/2014/main" id="{F0DC1235-F468-4E1A-B771-763E3F2F2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06" y="1272226"/>
            <a:ext cx="3902456" cy="5090160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8BE6371E-DD6D-4A52-A6C4-7A79B0BAD444}"/>
              </a:ext>
            </a:extLst>
          </p:cNvPr>
          <p:cNvSpPr txBox="1"/>
          <p:nvPr/>
        </p:nvSpPr>
        <p:spPr>
          <a:xfrm>
            <a:off x="422806" y="495614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a)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78855370-94F0-4830-9180-146AD3F14497}"/>
              </a:ext>
            </a:extLst>
          </p:cNvPr>
          <p:cNvSpPr txBox="1"/>
          <p:nvPr/>
        </p:nvSpPr>
        <p:spPr>
          <a:xfrm>
            <a:off x="4667250" y="495614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b)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D8AC173-221F-407C-BE8D-C96A0CDEDC7C}"/>
              </a:ext>
            </a:extLst>
          </p:cNvPr>
          <p:cNvSpPr txBox="1"/>
          <p:nvPr/>
        </p:nvSpPr>
        <p:spPr>
          <a:xfrm>
            <a:off x="7866738" y="49561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c)</a:t>
            </a:r>
          </a:p>
        </p:txBody>
      </p:sp>
      <p:pic>
        <p:nvPicPr>
          <p:cNvPr id="14" name="Image 13" descr="Une image contenant tasse, intérieur, table, café&#10;&#10;Description générée automatiquement">
            <a:extLst>
              <a:ext uri="{FF2B5EF4-FFF2-40B4-BE49-F238E27FC236}">
                <a16:creationId xmlns:a16="http://schemas.microsoft.com/office/drawing/2014/main" id="{E6BC1AD3-1AB1-47FD-8935-21622EE92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738" y="1272225"/>
            <a:ext cx="3814627" cy="509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55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ABE8462F-EE6B-4136-A886-E28637F67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69" y="0"/>
            <a:ext cx="11253661" cy="6858000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8298BF2-A9F1-44BD-B2C2-45BFADFCF83F}"/>
              </a:ext>
            </a:extLst>
          </p:cNvPr>
          <p:cNvCxnSpPr>
            <a:cxnSpLocks/>
          </p:cNvCxnSpPr>
          <p:nvPr/>
        </p:nvCxnSpPr>
        <p:spPr>
          <a:xfrm flipH="1">
            <a:off x="1847088" y="4507158"/>
            <a:ext cx="158208" cy="3198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9">
            <a:extLst>
              <a:ext uri="{FF2B5EF4-FFF2-40B4-BE49-F238E27FC236}">
                <a16:creationId xmlns:a16="http://schemas.microsoft.com/office/drawing/2014/main" id="{AA93AFC8-A88F-4027-BBDF-0E873A58768E}"/>
              </a:ext>
            </a:extLst>
          </p:cNvPr>
          <p:cNvSpPr txBox="1"/>
          <p:nvPr/>
        </p:nvSpPr>
        <p:spPr>
          <a:xfrm>
            <a:off x="2006804" y="4173684"/>
            <a:ext cx="1815882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Ethane flow started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A9956E0-0449-4B22-9B78-244896281A31}"/>
              </a:ext>
            </a:extLst>
          </p:cNvPr>
          <p:cNvCxnSpPr>
            <a:cxnSpLocks/>
          </p:cNvCxnSpPr>
          <p:nvPr/>
        </p:nvCxnSpPr>
        <p:spPr>
          <a:xfrm flipV="1">
            <a:off x="3980894" y="2620035"/>
            <a:ext cx="279821" cy="3344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9">
            <a:extLst>
              <a:ext uri="{FF2B5EF4-FFF2-40B4-BE49-F238E27FC236}">
                <a16:creationId xmlns:a16="http://schemas.microsoft.com/office/drawing/2014/main" id="{DE32FBD6-FD56-4803-8F32-B00C3BAB8616}"/>
              </a:ext>
            </a:extLst>
          </p:cNvPr>
          <p:cNvSpPr txBox="1"/>
          <p:nvPr/>
        </p:nvSpPr>
        <p:spPr>
          <a:xfrm>
            <a:off x="2515551" y="2954484"/>
            <a:ext cx="1474314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TC1 submerged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C4490BE-0C8A-4109-B475-E4925925E8A8}"/>
              </a:ext>
            </a:extLst>
          </p:cNvPr>
          <p:cNvCxnSpPr>
            <a:cxnSpLocks/>
          </p:cNvCxnSpPr>
          <p:nvPr/>
        </p:nvCxnSpPr>
        <p:spPr>
          <a:xfrm flipV="1">
            <a:off x="8193166" y="3277798"/>
            <a:ext cx="279821" cy="3344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6D08AFC2-924D-44E2-983C-8F5C659A0B6D}"/>
              </a:ext>
            </a:extLst>
          </p:cNvPr>
          <p:cNvSpPr txBox="1"/>
          <p:nvPr/>
        </p:nvSpPr>
        <p:spPr>
          <a:xfrm>
            <a:off x="6727823" y="3612247"/>
            <a:ext cx="1474314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TC2 submerged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51B0CF8-9BAF-4FD2-A8F1-36EED35E6779}"/>
              </a:ext>
            </a:extLst>
          </p:cNvPr>
          <p:cNvCxnSpPr/>
          <p:nvPr/>
        </p:nvCxnSpPr>
        <p:spPr>
          <a:xfrm>
            <a:off x="9997440" y="219638"/>
            <a:ext cx="0" cy="6268720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B6C4466C-D07A-4378-8415-254A2DC49178}"/>
              </a:ext>
            </a:extLst>
          </p:cNvPr>
          <p:cNvCxnSpPr>
            <a:cxnSpLocks/>
          </p:cNvCxnSpPr>
          <p:nvPr/>
        </p:nvCxnSpPr>
        <p:spPr>
          <a:xfrm>
            <a:off x="9479280" y="1875718"/>
            <a:ext cx="518160" cy="29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9">
            <a:extLst>
              <a:ext uri="{FF2B5EF4-FFF2-40B4-BE49-F238E27FC236}">
                <a16:creationId xmlns:a16="http://schemas.microsoft.com/office/drawing/2014/main" id="{33D37FC7-6D4C-492E-A41A-70EAC2A4F366}"/>
              </a:ext>
            </a:extLst>
          </p:cNvPr>
          <p:cNvSpPr txBox="1"/>
          <p:nvPr/>
        </p:nvSpPr>
        <p:spPr>
          <a:xfrm>
            <a:off x="8061711" y="1537164"/>
            <a:ext cx="141756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TB set at 130 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1F3A12-1CA4-413D-A7F6-6B3BC24E33C2}"/>
              </a:ext>
            </a:extLst>
          </p:cNvPr>
          <p:cNvSpPr/>
          <p:nvPr/>
        </p:nvSpPr>
        <p:spPr>
          <a:xfrm>
            <a:off x="9527894" y="220180"/>
            <a:ext cx="2110734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1     IN bottom</a:t>
            </a:r>
          </a:p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2     IN top</a:t>
            </a:r>
          </a:p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B     OUT bottom</a:t>
            </a:r>
          </a:p>
        </p:txBody>
      </p:sp>
      <p:cxnSp>
        <p:nvCxnSpPr>
          <p:cNvPr id="19" name="Straight Connector 23">
            <a:extLst>
              <a:ext uri="{FF2B5EF4-FFF2-40B4-BE49-F238E27FC236}">
                <a16:creationId xmlns:a16="http://schemas.microsoft.com/office/drawing/2014/main" id="{52120FA6-9155-45AE-9ADC-9E4840077BC7}"/>
              </a:ext>
            </a:extLst>
          </p:cNvPr>
          <p:cNvCxnSpPr>
            <a:cxnSpLocks/>
          </p:cNvCxnSpPr>
          <p:nvPr/>
        </p:nvCxnSpPr>
        <p:spPr>
          <a:xfrm>
            <a:off x="9663304" y="381375"/>
            <a:ext cx="316293" cy="0"/>
          </a:xfrm>
          <a:prstGeom prst="line">
            <a:avLst/>
          </a:prstGeom>
          <a:ln w="28575">
            <a:solidFill>
              <a:srgbClr val="9C5B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5">
            <a:extLst>
              <a:ext uri="{FF2B5EF4-FFF2-40B4-BE49-F238E27FC236}">
                <a16:creationId xmlns:a16="http://schemas.microsoft.com/office/drawing/2014/main" id="{B1F92AAF-E4C4-40F2-80C2-74E5B3BDD5EB}"/>
              </a:ext>
            </a:extLst>
          </p:cNvPr>
          <p:cNvCxnSpPr>
            <a:cxnSpLocks/>
          </p:cNvCxnSpPr>
          <p:nvPr/>
        </p:nvCxnSpPr>
        <p:spPr>
          <a:xfrm>
            <a:off x="9663642" y="587249"/>
            <a:ext cx="31629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5">
            <a:extLst>
              <a:ext uri="{FF2B5EF4-FFF2-40B4-BE49-F238E27FC236}">
                <a16:creationId xmlns:a16="http://schemas.microsoft.com/office/drawing/2014/main" id="{B3594F66-E94F-428F-8610-16FACE4A9EA1}"/>
              </a:ext>
            </a:extLst>
          </p:cNvPr>
          <p:cNvCxnSpPr>
            <a:cxnSpLocks/>
          </p:cNvCxnSpPr>
          <p:nvPr/>
        </p:nvCxnSpPr>
        <p:spPr>
          <a:xfrm>
            <a:off x="9659832" y="813309"/>
            <a:ext cx="316293" cy="0"/>
          </a:xfrm>
          <a:prstGeom prst="line">
            <a:avLst/>
          </a:prstGeom>
          <a:ln w="28575">
            <a:solidFill>
              <a:srgbClr val="040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723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D8CCD78-5F23-44E1-8E2D-61742D4E8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69" y="0"/>
            <a:ext cx="1125366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1DCEC2-04C9-4BBF-8BE5-75AD4A3C1825}"/>
              </a:ext>
            </a:extLst>
          </p:cNvPr>
          <p:cNvSpPr/>
          <p:nvPr/>
        </p:nvSpPr>
        <p:spPr>
          <a:xfrm>
            <a:off x="9527894" y="220180"/>
            <a:ext cx="2110734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1     IN bottom</a:t>
            </a:r>
          </a:p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2     IN top</a:t>
            </a:r>
          </a:p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B     OUT bottom</a:t>
            </a:r>
          </a:p>
        </p:txBody>
      </p:sp>
      <p:cxnSp>
        <p:nvCxnSpPr>
          <p:cNvPr id="7" name="Straight Connector 23">
            <a:extLst>
              <a:ext uri="{FF2B5EF4-FFF2-40B4-BE49-F238E27FC236}">
                <a16:creationId xmlns:a16="http://schemas.microsoft.com/office/drawing/2014/main" id="{C41F7F44-DA15-4B3D-B17B-2C0A599A82D1}"/>
              </a:ext>
            </a:extLst>
          </p:cNvPr>
          <p:cNvCxnSpPr>
            <a:cxnSpLocks/>
          </p:cNvCxnSpPr>
          <p:nvPr/>
        </p:nvCxnSpPr>
        <p:spPr>
          <a:xfrm>
            <a:off x="9663304" y="381375"/>
            <a:ext cx="316293" cy="0"/>
          </a:xfrm>
          <a:prstGeom prst="line">
            <a:avLst/>
          </a:prstGeom>
          <a:ln w="28575">
            <a:solidFill>
              <a:srgbClr val="9C5B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AE283695-4749-451D-AA11-2F885F09ACE2}"/>
              </a:ext>
            </a:extLst>
          </p:cNvPr>
          <p:cNvCxnSpPr>
            <a:cxnSpLocks/>
          </p:cNvCxnSpPr>
          <p:nvPr/>
        </p:nvCxnSpPr>
        <p:spPr>
          <a:xfrm>
            <a:off x="9663642" y="587249"/>
            <a:ext cx="31629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24307E57-4C3C-4C45-ACFC-ECB934DA8FE2}"/>
              </a:ext>
            </a:extLst>
          </p:cNvPr>
          <p:cNvCxnSpPr>
            <a:cxnSpLocks/>
          </p:cNvCxnSpPr>
          <p:nvPr/>
        </p:nvCxnSpPr>
        <p:spPr>
          <a:xfrm>
            <a:off x="9659832" y="813309"/>
            <a:ext cx="316293" cy="0"/>
          </a:xfrm>
          <a:prstGeom prst="line">
            <a:avLst/>
          </a:prstGeom>
          <a:ln w="28575">
            <a:solidFill>
              <a:srgbClr val="040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54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57162E1-E836-4A6F-9365-96049D60B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0" y="278958"/>
            <a:ext cx="5228772" cy="3227637"/>
          </a:xfrm>
          <a:prstGeom prst="rect">
            <a:avLst/>
          </a:prstGeom>
        </p:spPr>
      </p:pic>
      <p:pic>
        <p:nvPicPr>
          <p:cNvPr id="7" name="Image 6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ED60477D-5B2A-4B75-9165-52A52A5D2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16" y="278957"/>
            <a:ext cx="5228773" cy="3227637"/>
          </a:xfrm>
          <a:prstGeom prst="rect">
            <a:avLst/>
          </a:prstGeom>
        </p:spPr>
      </p:pic>
      <p:pic>
        <p:nvPicPr>
          <p:cNvPr id="9" name="Image 8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81349853-9696-40AF-A9DE-021ADC9C9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0" y="3630363"/>
            <a:ext cx="5228772" cy="3227637"/>
          </a:xfrm>
          <a:prstGeom prst="rect">
            <a:avLst/>
          </a:prstGeom>
        </p:spPr>
      </p:pic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831D2082-CAAC-4DF8-97E8-67A305906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16" y="3630363"/>
            <a:ext cx="5228772" cy="3227637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AF0426BF-C797-4D52-9056-F83A8E36A7F6}"/>
              </a:ext>
            </a:extLst>
          </p:cNvPr>
          <p:cNvSpPr txBox="1"/>
          <p:nvPr/>
        </p:nvSpPr>
        <p:spPr>
          <a:xfrm>
            <a:off x="239611" y="48124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a)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3E6879A9-CCFF-4DF0-B319-FA601AA9383B}"/>
              </a:ext>
            </a:extLst>
          </p:cNvPr>
          <p:cNvSpPr txBox="1"/>
          <p:nvPr/>
        </p:nvSpPr>
        <p:spPr>
          <a:xfrm>
            <a:off x="6298500" y="48124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b)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2E06B7D3-FA7E-4B23-B929-03D1E10F68E7}"/>
              </a:ext>
            </a:extLst>
          </p:cNvPr>
          <p:cNvSpPr txBox="1"/>
          <p:nvPr/>
        </p:nvSpPr>
        <p:spPr>
          <a:xfrm>
            <a:off x="235054" y="339953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c)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6455D6CE-4917-4D5F-9A47-94A1C53B212F}"/>
              </a:ext>
            </a:extLst>
          </p:cNvPr>
          <p:cNvSpPr txBox="1"/>
          <p:nvPr/>
        </p:nvSpPr>
        <p:spPr>
          <a:xfrm>
            <a:off x="6316132" y="3399529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2647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guichet, ordinateur&#10;&#10;Description générée automatiquement">
            <a:extLst>
              <a:ext uri="{FF2B5EF4-FFF2-40B4-BE49-F238E27FC236}">
                <a16:creationId xmlns:a16="http://schemas.microsoft.com/office/drawing/2014/main" id="{3D9653F8-A151-4865-AC43-542C0ABC5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" y="1043121"/>
            <a:ext cx="6057628" cy="486636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A5241FB-E21A-49C1-AEF7-5CE760B6EEB6}"/>
              </a:ext>
            </a:extLst>
          </p:cNvPr>
          <p:cNvCxnSpPr/>
          <p:nvPr/>
        </p:nvCxnSpPr>
        <p:spPr>
          <a:xfrm>
            <a:off x="6222497" y="380043"/>
            <a:ext cx="0" cy="5824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intérieur, évier, assis, blanc&#10;&#10;Description générée automatiquement">
            <a:extLst>
              <a:ext uri="{FF2B5EF4-FFF2-40B4-BE49-F238E27FC236}">
                <a16:creationId xmlns:a16="http://schemas.microsoft.com/office/drawing/2014/main" id="{2F722F2A-CFEE-4B70-B582-787B1759F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38" y="1348080"/>
            <a:ext cx="5314763" cy="4161840"/>
          </a:xfrm>
          <a:prstGeom prst="rect">
            <a:avLst/>
          </a:prstGeom>
        </p:spPr>
      </p:pic>
      <p:sp>
        <p:nvSpPr>
          <p:cNvPr id="10" name="TextBox 21">
            <a:extLst>
              <a:ext uri="{FF2B5EF4-FFF2-40B4-BE49-F238E27FC236}">
                <a16:creationId xmlns:a16="http://schemas.microsoft.com/office/drawing/2014/main" id="{9D5DB4DD-B49E-4F1B-A420-21852BE4C2B2}"/>
              </a:ext>
            </a:extLst>
          </p:cNvPr>
          <p:cNvSpPr txBox="1"/>
          <p:nvPr/>
        </p:nvSpPr>
        <p:spPr>
          <a:xfrm>
            <a:off x="9171314" y="2806470"/>
            <a:ext cx="27603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1</a:t>
            </a: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D66397FA-6E83-4501-A557-450857AC0967}"/>
              </a:ext>
            </a:extLst>
          </p:cNvPr>
          <p:cNvSpPr txBox="1"/>
          <p:nvPr/>
        </p:nvSpPr>
        <p:spPr>
          <a:xfrm>
            <a:off x="10215551" y="2806470"/>
            <a:ext cx="27603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2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CE597D8A-E71C-4F68-A33E-DD117F8AFC82}"/>
              </a:ext>
            </a:extLst>
          </p:cNvPr>
          <p:cNvSpPr txBox="1"/>
          <p:nvPr/>
        </p:nvSpPr>
        <p:spPr>
          <a:xfrm>
            <a:off x="9693433" y="2806470"/>
            <a:ext cx="27603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3</a:t>
            </a:r>
          </a:p>
        </p:txBody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4275E51E-7D5B-45CF-8806-69ADA66E00C7}"/>
              </a:ext>
            </a:extLst>
          </p:cNvPr>
          <p:cNvSpPr txBox="1"/>
          <p:nvPr/>
        </p:nvSpPr>
        <p:spPr>
          <a:xfrm>
            <a:off x="10761395" y="5061527"/>
            <a:ext cx="276037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4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538A9973-99A4-4A87-80AF-10B39227D9DA}"/>
              </a:ext>
            </a:extLst>
          </p:cNvPr>
          <p:cNvSpPr txBox="1"/>
          <p:nvPr/>
        </p:nvSpPr>
        <p:spPr>
          <a:xfrm>
            <a:off x="8043273" y="4183783"/>
            <a:ext cx="27603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5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DAAE4F96-DB95-40D2-8F91-87F37A9ED550}"/>
              </a:ext>
            </a:extLst>
          </p:cNvPr>
          <p:cNvSpPr txBox="1"/>
          <p:nvPr/>
        </p:nvSpPr>
        <p:spPr>
          <a:xfrm>
            <a:off x="228036" y="149210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a)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1975AF08-630A-4E4A-BE1C-A3A800894804}"/>
              </a:ext>
            </a:extLst>
          </p:cNvPr>
          <p:cNvSpPr txBox="1"/>
          <p:nvPr/>
        </p:nvSpPr>
        <p:spPr>
          <a:xfrm>
            <a:off x="6516338" y="149210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b)</a:t>
            </a: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5D8C1D83-CA40-4A2E-A7DF-58D1A1466998}"/>
              </a:ext>
            </a:extLst>
          </p:cNvPr>
          <p:cNvSpPr txBox="1"/>
          <p:nvPr/>
        </p:nvSpPr>
        <p:spPr>
          <a:xfrm>
            <a:off x="780064" y="1553006"/>
            <a:ext cx="43313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PID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1D6B46BC-96EA-4D75-82FC-946C08D4E52C}"/>
              </a:ext>
            </a:extLst>
          </p:cNvPr>
          <p:cNvSpPr txBox="1"/>
          <p:nvPr/>
        </p:nvSpPr>
        <p:spPr>
          <a:xfrm>
            <a:off x="2338471" y="717610"/>
            <a:ext cx="88517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Nebuliser</a:t>
            </a: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F3EBA825-62FC-4F9A-A506-19B1272078DF}"/>
              </a:ext>
            </a:extLst>
          </p:cNvPr>
          <p:cNvSpPr txBox="1"/>
          <p:nvPr/>
        </p:nvSpPr>
        <p:spPr>
          <a:xfrm>
            <a:off x="286702" y="3292344"/>
            <a:ext cx="918521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Computer</a:t>
            </a: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608B5BA2-65D4-44C5-8933-4C4F0CC26554}"/>
              </a:ext>
            </a:extLst>
          </p:cNvPr>
          <p:cNvSpPr txBox="1"/>
          <p:nvPr/>
        </p:nvSpPr>
        <p:spPr>
          <a:xfrm>
            <a:off x="4905866" y="4953805"/>
            <a:ext cx="1190134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Cryo-shipping</a:t>
            </a:r>
          </a:p>
          <a:p>
            <a:pPr algn="ctr"/>
            <a:r>
              <a:rPr lang="en-GB" sz="1400" dirty="0"/>
              <a:t>Dewar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B514B6E8-EB8C-480D-B804-D7C6A64C5DF1}"/>
              </a:ext>
            </a:extLst>
          </p:cNvPr>
          <p:cNvSpPr txBox="1"/>
          <p:nvPr/>
        </p:nvSpPr>
        <p:spPr>
          <a:xfrm>
            <a:off x="4594692" y="1860783"/>
            <a:ext cx="1501308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Sample extraction</a:t>
            </a:r>
          </a:p>
          <a:p>
            <a:pPr algn="ctr"/>
            <a:r>
              <a:rPr lang="en-GB" sz="1400" dirty="0"/>
              <a:t>Area</a:t>
            </a:r>
          </a:p>
        </p:txBody>
      </p:sp>
    </p:spTree>
    <p:extLst>
      <p:ext uri="{BB962C8B-B14F-4D97-AF65-F5344CB8AC3E}">
        <p14:creationId xmlns:p14="http://schemas.microsoft.com/office/powerpoint/2010/main" val="873359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ppliance, indoor, sitting, table&#10;&#10;Description automatically generated">
            <a:extLst>
              <a:ext uri="{FF2B5EF4-FFF2-40B4-BE49-F238E27FC236}">
                <a16:creationId xmlns:a16="http://schemas.microsoft.com/office/drawing/2014/main" id="{A3F8992B-E0F4-49DE-A9D6-C3BFFA38A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1" y="638234"/>
            <a:ext cx="11477898" cy="5581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C6A40B-0486-48DC-8E8B-101FFBC8D963}"/>
              </a:ext>
            </a:extLst>
          </p:cNvPr>
          <p:cNvSpPr txBox="1"/>
          <p:nvPr/>
        </p:nvSpPr>
        <p:spPr>
          <a:xfrm>
            <a:off x="6480126" y="1900844"/>
            <a:ext cx="27603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5F708-5D8C-4757-B88D-6C68CEF410EF}"/>
              </a:ext>
            </a:extLst>
          </p:cNvPr>
          <p:cNvSpPr txBox="1"/>
          <p:nvPr/>
        </p:nvSpPr>
        <p:spPr>
          <a:xfrm>
            <a:off x="5298333" y="706241"/>
            <a:ext cx="27603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8FF74-B4A9-4E68-8B6B-40A26CE070DB}"/>
              </a:ext>
            </a:extLst>
          </p:cNvPr>
          <p:cNvSpPr txBox="1"/>
          <p:nvPr/>
        </p:nvSpPr>
        <p:spPr>
          <a:xfrm>
            <a:off x="5436352" y="3844635"/>
            <a:ext cx="27603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272635-5985-4EAD-B05A-CD7E00466177}"/>
              </a:ext>
            </a:extLst>
          </p:cNvPr>
          <p:cNvCxnSpPr>
            <a:cxnSpLocks/>
          </p:cNvCxnSpPr>
          <p:nvPr/>
        </p:nvCxnSpPr>
        <p:spPr>
          <a:xfrm flipV="1">
            <a:off x="6122987" y="2208213"/>
            <a:ext cx="360000" cy="122237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8E5015-C570-4E64-9C18-06EAFC678766}"/>
              </a:ext>
            </a:extLst>
          </p:cNvPr>
          <p:cNvCxnSpPr>
            <a:cxnSpLocks/>
          </p:cNvCxnSpPr>
          <p:nvPr/>
        </p:nvCxnSpPr>
        <p:spPr>
          <a:xfrm>
            <a:off x="5574371" y="1014018"/>
            <a:ext cx="425442" cy="187378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0E1A45-B8C8-4A92-8E2A-71124B3D4788}"/>
              </a:ext>
            </a:extLst>
          </p:cNvPr>
          <p:cNvSpPr txBox="1"/>
          <p:nvPr/>
        </p:nvSpPr>
        <p:spPr>
          <a:xfrm>
            <a:off x="6891106" y="3536858"/>
            <a:ext cx="27603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6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E0D699-0FCC-4142-8A2A-4AFAE3437C56}"/>
              </a:ext>
            </a:extLst>
          </p:cNvPr>
          <p:cNvCxnSpPr>
            <a:cxnSpLocks/>
          </p:cNvCxnSpPr>
          <p:nvPr/>
        </p:nvCxnSpPr>
        <p:spPr>
          <a:xfrm>
            <a:off x="6711106" y="3176146"/>
            <a:ext cx="180000" cy="360712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36F985C-F2FF-429D-BDDA-96742CAE2070}"/>
              </a:ext>
            </a:extLst>
          </p:cNvPr>
          <p:cNvSpPr txBox="1"/>
          <p:nvPr/>
        </p:nvSpPr>
        <p:spPr>
          <a:xfrm>
            <a:off x="2944704" y="1746955"/>
            <a:ext cx="27603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7D4F9E-8B62-4E22-BFDB-4262E9A62C68}"/>
              </a:ext>
            </a:extLst>
          </p:cNvPr>
          <p:cNvSpPr txBox="1"/>
          <p:nvPr/>
        </p:nvSpPr>
        <p:spPr>
          <a:xfrm>
            <a:off x="4059995" y="1047507"/>
            <a:ext cx="27603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BF69E6-C75B-4CA0-8D42-056E22C32E53}"/>
              </a:ext>
            </a:extLst>
          </p:cNvPr>
          <p:cNvSpPr txBox="1"/>
          <p:nvPr/>
        </p:nvSpPr>
        <p:spPr>
          <a:xfrm>
            <a:off x="7102740" y="638234"/>
            <a:ext cx="27603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F0CB18-D61E-4606-A491-8CD59ABFB9D4}"/>
              </a:ext>
            </a:extLst>
          </p:cNvPr>
          <p:cNvSpPr txBox="1"/>
          <p:nvPr/>
        </p:nvSpPr>
        <p:spPr>
          <a:xfrm>
            <a:off x="5816910" y="176568"/>
            <a:ext cx="365806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5*</a:t>
            </a:r>
          </a:p>
        </p:txBody>
      </p:sp>
    </p:spTree>
    <p:extLst>
      <p:ext uri="{BB962C8B-B14F-4D97-AF65-F5344CB8AC3E}">
        <p14:creationId xmlns:p14="http://schemas.microsoft.com/office/powerpoint/2010/main" val="69556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BCAAC3-26D9-4492-A6AB-CFD9F1F41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1" y="-2"/>
            <a:ext cx="11282517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3FDCFF-8568-4F9E-86A6-0356526B586F}"/>
              </a:ext>
            </a:extLst>
          </p:cNvPr>
          <p:cNvSpPr/>
          <p:nvPr/>
        </p:nvSpPr>
        <p:spPr>
          <a:xfrm>
            <a:off x="936885" y="239843"/>
            <a:ext cx="764499" cy="622841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19D06C-40E0-47E4-B65C-842F7E78EBE0}"/>
              </a:ext>
            </a:extLst>
          </p:cNvPr>
          <p:cNvSpPr/>
          <p:nvPr/>
        </p:nvSpPr>
        <p:spPr>
          <a:xfrm>
            <a:off x="1741354" y="242343"/>
            <a:ext cx="402240" cy="622841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B5DD69-AD11-4832-A531-903633020A28}"/>
              </a:ext>
            </a:extLst>
          </p:cNvPr>
          <p:cNvSpPr/>
          <p:nvPr/>
        </p:nvSpPr>
        <p:spPr>
          <a:xfrm>
            <a:off x="2178563" y="237348"/>
            <a:ext cx="3397777" cy="622841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D3520-FB40-410A-9FBF-13B93183633F}"/>
              </a:ext>
            </a:extLst>
          </p:cNvPr>
          <p:cNvSpPr/>
          <p:nvPr/>
        </p:nvSpPr>
        <p:spPr>
          <a:xfrm>
            <a:off x="5611316" y="237755"/>
            <a:ext cx="2685739" cy="622841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D2CD49-F4DE-4C39-84D5-7AF0A74B02A2}"/>
              </a:ext>
            </a:extLst>
          </p:cNvPr>
          <p:cNvSpPr/>
          <p:nvPr/>
        </p:nvSpPr>
        <p:spPr>
          <a:xfrm>
            <a:off x="8334534" y="240255"/>
            <a:ext cx="944377" cy="622841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07B1F3-3AE5-405E-8231-ADBC510B34A6}"/>
              </a:ext>
            </a:extLst>
          </p:cNvPr>
          <p:cNvSpPr/>
          <p:nvPr/>
        </p:nvSpPr>
        <p:spPr>
          <a:xfrm>
            <a:off x="9858529" y="242755"/>
            <a:ext cx="944377" cy="622841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BBB0BD-9E86-4F9A-AD4B-D277CCC9D326}"/>
              </a:ext>
            </a:extLst>
          </p:cNvPr>
          <p:cNvSpPr/>
          <p:nvPr/>
        </p:nvSpPr>
        <p:spPr>
          <a:xfrm>
            <a:off x="10855393" y="242750"/>
            <a:ext cx="764499" cy="622841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8C203-6E71-43D7-BFA8-6E295CF7D571}"/>
              </a:ext>
            </a:extLst>
          </p:cNvPr>
          <p:cNvSpPr txBox="1"/>
          <p:nvPr/>
        </p:nvSpPr>
        <p:spPr>
          <a:xfrm flipH="1">
            <a:off x="1300914" y="2247005"/>
            <a:ext cx="509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BFB13-7940-4321-9DA0-6953A06DC877}"/>
              </a:ext>
            </a:extLst>
          </p:cNvPr>
          <p:cNvSpPr txBox="1"/>
          <p:nvPr/>
        </p:nvSpPr>
        <p:spPr>
          <a:xfrm flipH="1">
            <a:off x="1772738" y="2247005"/>
            <a:ext cx="509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CAE6A4-530C-466F-8E4B-CD0A67F0E9A2}"/>
              </a:ext>
            </a:extLst>
          </p:cNvPr>
          <p:cNvSpPr txBox="1"/>
          <p:nvPr/>
        </p:nvSpPr>
        <p:spPr>
          <a:xfrm flipH="1">
            <a:off x="3389522" y="2247005"/>
            <a:ext cx="509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III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13DBCD-32BE-4A28-88F3-75D444A2BD9D}"/>
              </a:ext>
            </a:extLst>
          </p:cNvPr>
          <p:cNvSpPr txBox="1"/>
          <p:nvPr/>
        </p:nvSpPr>
        <p:spPr>
          <a:xfrm flipH="1">
            <a:off x="6559926" y="2247005"/>
            <a:ext cx="509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099B46-2F55-425F-850F-55EB6C4CD231}"/>
              </a:ext>
            </a:extLst>
          </p:cNvPr>
          <p:cNvSpPr txBox="1"/>
          <p:nvPr/>
        </p:nvSpPr>
        <p:spPr>
          <a:xfrm flipH="1">
            <a:off x="8617332" y="2245685"/>
            <a:ext cx="509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52DA4A-0402-4200-A3CF-E110DC7C0C9A}"/>
              </a:ext>
            </a:extLst>
          </p:cNvPr>
          <p:cNvSpPr txBox="1"/>
          <p:nvPr/>
        </p:nvSpPr>
        <p:spPr>
          <a:xfrm flipH="1">
            <a:off x="10104225" y="2245685"/>
            <a:ext cx="509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VI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A534B6-0DE4-44EC-A299-5DEC7B739687}"/>
              </a:ext>
            </a:extLst>
          </p:cNvPr>
          <p:cNvSpPr txBox="1"/>
          <p:nvPr/>
        </p:nvSpPr>
        <p:spPr>
          <a:xfrm flipH="1">
            <a:off x="10981772" y="2243037"/>
            <a:ext cx="565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VII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D949A-D957-450A-8756-BB71787F6B1A}"/>
              </a:ext>
            </a:extLst>
          </p:cNvPr>
          <p:cNvSpPr/>
          <p:nvPr/>
        </p:nvSpPr>
        <p:spPr>
          <a:xfrm>
            <a:off x="5790207" y="3429000"/>
            <a:ext cx="2334324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1     Ethane bottom</a:t>
            </a:r>
          </a:p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2     Ethane top</a:t>
            </a:r>
          </a:p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3     Nozzle</a:t>
            </a:r>
          </a:p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4     Flying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776FF7-DAB6-4E97-A8C9-186C712777DC}"/>
              </a:ext>
            </a:extLst>
          </p:cNvPr>
          <p:cNvCxnSpPr>
            <a:cxnSpLocks/>
          </p:cNvCxnSpPr>
          <p:nvPr/>
        </p:nvCxnSpPr>
        <p:spPr>
          <a:xfrm>
            <a:off x="5885015" y="3590195"/>
            <a:ext cx="316293" cy="0"/>
          </a:xfrm>
          <a:prstGeom prst="line">
            <a:avLst/>
          </a:prstGeom>
          <a:ln w="28575">
            <a:solidFill>
              <a:srgbClr val="9C5B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3E4095B-8A1D-4CD3-9BD7-61661D18E27B}"/>
              </a:ext>
            </a:extLst>
          </p:cNvPr>
          <p:cNvCxnSpPr>
            <a:cxnSpLocks/>
          </p:cNvCxnSpPr>
          <p:nvPr/>
        </p:nvCxnSpPr>
        <p:spPr>
          <a:xfrm>
            <a:off x="5881543" y="3796069"/>
            <a:ext cx="31629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EDE856-5110-490F-9666-DA5504016BBA}"/>
              </a:ext>
            </a:extLst>
          </p:cNvPr>
          <p:cNvCxnSpPr>
            <a:cxnSpLocks/>
          </p:cNvCxnSpPr>
          <p:nvPr/>
        </p:nvCxnSpPr>
        <p:spPr>
          <a:xfrm>
            <a:off x="5878071" y="4001943"/>
            <a:ext cx="3162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FEA6B43-7E8F-448C-A868-33B919E490C2}"/>
              </a:ext>
            </a:extLst>
          </p:cNvPr>
          <p:cNvCxnSpPr>
            <a:cxnSpLocks/>
          </p:cNvCxnSpPr>
          <p:nvPr/>
        </p:nvCxnSpPr>
        <p:spPr>
          <a:xfrm>
            <a:off x="5885015" y="4234553"/>
            <a:ext cx="316293" cy="0"/>
          </a:xfrm>
          <a:prstGeom prst="line">
            <a:avLst/>
          </a:prstGeom>
          <a:ln w="28575">
            <a:solidFill>
              <a:srgbClr val="B9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372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ink, old, room&#10;&#10;Description automatically generated">
            <a:extLst>
              <a:ext uri="{FF2B5EF4-FFF2-40B4-BE49-F238E27FC236}">
                <a16:creationId xmlns:a16="http://schemas.microsoft.com/office/drawing/2014/main" id="{B424D3B9-3C9E-4648-89A0-225A07ED6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899" y="1801021"/>
            <a:ext cx="8902700" cy="3556000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FF22E356-5AFA-471C-948D-42F981565C08}"/>
              </a:ext>
            </a:extLst>
          </p:cNvPr>
          <p:cNvSpPr/>
          <p:nvPr/>
        </p:nvSpPr>
        <p:spPr>
          <a:xfrm rot="16804979">
            <a:off x="1953778" y="1950247"/>
            <a:ext cx="171450" cy="807243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353FB68-4939-4F6B-9010-67B85A6020B7}"/>
              </a:ext>
            </a:extLst>
          </p:cNvPr>
          <p:cNvSpPr/>
          <p:nvPr/>
        </p:nvSpPr>
        <p:spPr>
          <a:xfrm rot="4888948">
            <a:off x="1953248" y="2249874"/>
            <a:ext cx="171450" cy="80724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E57277-37B6-48B7-9CB7-4D63FEB9FDE1}"/>
              </a:ext>
            </a:extLst>
          </p:cNvPr>
          <p:cNvSpPr txBox="1"/>
          <p:nvPr/>
        </p:nvSpPr>
        <p:spPr>
          <a:xfrm>
            <a:off x="-108826" y="2059393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Inlet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Liquid N</a:t>
            </a:r>
            <a:r>
              <a:rPr kumimoji="0" lang="en-GB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88671-B421-4F4F-834E-A6CF123AA205}"/>
              </a:ext>
            </a:extLst>
          </p:cNvPr>
          <p:cNvSpPr txBox="1"/>
          <p:nvPr/>
        </p:nvSpPr>
        <p:spPr>
          <a:xfrm>
            <a:off x="-41281" y="2484960"/>
            <a:ext cx="182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Outlet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(cold gas)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1DE3-A277-4BA1-B306-20E3556C5103}"/>
              </a:ext>
            </a:extLst>
          </p:cNvPr>
          <p:cNvSpPr txBox="1"/>
          <p:nvPr/>
        </p:nvSpPr>
        <p:spPr>
          <a:xfrm>
            <a:off x="3548078" y="1853797"/>
            <a:ext cx="282450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D6B304-4922-49C0-AD3F-F2CA73E146AB}"/>
              </a:ext>
            </a:extLst>
          </p:cNvPr>
          <p:cNvSpPr txBox="1"/>
          <p:nvPr/>
        </p:nvSpPr>
        <p:spPr>
          <a:xfrm>
            <a:off x="4126174" y="1850999"/>
            <a:ext cx="29206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A7F2DD-DD0B-4BC0-BF78-8B784AF4F380}"/>
              </a:ext>
            </a:extLst>
          </p:cNvPr>
          <p:cNvSpPr txBox="1"/>
          <p:nvPr/>
        </p:nvSpPr>
        <p:spPr>
          <a:xfrm>
            <a:off x="4798545" y="1847588"/>
            <a:ext cx="27122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9A7F70-402E-42E0-9BFE-98C4553AADB7}"/>
              </a:ext>
            </a:extLst>
          </p:cNvPr>
          <p:cNvCxnSpPr>
            <a:cxnSpLocks/>
          </p:cNvCxnSpPr>
          <p:nvPr/>
        </p:nvCxnSpPr>
        <p:spPr>
          <a:xfrm flipV="1">
            <a:off x="4572354" y="2186142"/>
            <a:ext cx="226191" cy="242584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37A3E0A-A5F3-4CCD-A3A5-9C58E18F4347}"/>
              </a:ext>
            </a:extLst>
          </p:cNvPr>
          <p:cNvSpPr txBox="1"/>
          <p:nvPr/>
        </p:nvSpPr>
        <p:spPr>
          <a:xfrm>
            <a:off x="5946483" y="1847588"/>
            <a:ext cx="29206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d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D35E34-6F6B-4FCE-8635-6DFA3ECA32FC}"/>
              </a:ext>
            </a:extLst>
          </p:cNvPr>
          <p:cNvCxnSpPr>
            <a:cxnSpLocks/>
          </p:cNvCxnSpPr>
          <p:nvPr/>
        </p:nvCxnSpPr>
        <p:spPr>
          <a:xfrm flipV="1">
            <a:off x="4899687" y="2186142"/>
            <a:ext cx="1044241" cy="307358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0BF5AF-F0AB-4ACA-970E-2A1E23F55C65}"/>
              </a:ext>
            </a:extLst>
          </p:cNvPr>
          <p:cNvCxnSpPr>
            <a:cxnSpLocks/>
          </p:cNvCxnSpPr>
          <p:nvPr/>
        </p:nvCxnSpPr>
        <p:spPr>
          <a:xfrm>
            <a:off x="6238551" y="2186142"/>
            <a:ext cx="1475429" cy="483484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5EAD16-3D90-45DE-B5D8-7D88919893C3}"/>
              </a:ext>
            </a:extLst>
          </p:cNvPr>
          <p:cNvSpPr txBox="1"/>
          <p:nvPr/>
        </p:nvSpPr>
        <p:spPr>
          <a:xfrm>
            <a:off x="6197585" y="4518099"/>
            <a:ext cx="28725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B09021-B189-41FD-A88A-CD310A43BE69}"/>
              </a:ext>
            </a:extLst>
          </p:cNvPr>
          <p:cNvCxnSpPr>
            <a:cxnSpLocks/>
          </p:cNvCxnSpPr>
          <p:nvPr/>
        </p:nvCxnSpPr>
        <p:spPr>
          <a:xfrm flipV="1">
            <a:off x="6484843" y="3902854"/>
            <a:ext cx="824792" cy="621612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ADF3762-E57B-4B90-8A12-5DDA013825A6}"/>
              </a:ext>
            </a:extLst>
          </p:cNvPr>
          <p:cNvSpPr txBox="1"/>
          <p:nvPr/>
        </p:nvSpPr>
        <p:spPr>
          <a:xfrm>
            <a:off x="7769709" y="4148109"/>
            <a:ext cx="247184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f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111FC3-571E-4B71-8B4D-2601F457B8AC}"/>
              </a:ext>
            </a:extLst>
          </p:cNvPr>
          <p:cNvCxnSpPr>
            <a:cxnSpLocks/>
          </p:cNvCxnSpPr>
          <p:nvPr/>
        </p:nvCxnSpPr>
        <p:spPr>
          <a:xfrm flipV="1">
            <a:off x="7993396" y="3579021"/>
            <a:ext cx="162464" cy="584223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F427006-DF72-492C-84D9-04454F77C37C}"/>
              </a:ext>
            </a:extLst>
          </p:cNvPr>
          <p:cNvSpPr txBox="1"/>
          <p:nvPr/>
        </p:nvSpPr>
        <p:spPr>
          <a:xfrm>
            <a:off x="8362716" y="4150193"/>
            <a:ext cx="280846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g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867CFD9-64FE-4061-8BCE-C6F9EE3B977C}"/>
              </a:ext>
            </a:extLst>
          </p:cNvPr>
          <p:cNvCxnSpPr>
            <a:cxnSpLocks/>
          </p:cNvCxnSpPr>
          <p:nvPr/>
        </p:nvCxnSpPr>
        <p:spPr>
          <a:xfrm flipV="1">
            <a:off x="8619422" y="3579021"/>
            <a:ext cx="218679" cy="615945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A29D276-8CD2-47FC-9CC6-2F440DE93B0F}"/>
              </a:ext>
            </a:extLst>
          </p:cNvPr>
          <p:cNvSpPr txBox="1"/>
          <p:nvPr/>
        </p:nvSpPr>
        <p:spPr>
          <a:xfrm>
            <a:off x="2959310" y="3701855"/>
            <a:ext cx="29206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h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13C2248-378C-4A98-9EEC-9D5646F6571D}"/>
              </a:ext>
            </a:extLst>
          </p:cNvPr>
          <p:cNvCxnSpPr>
            <a:cxnSpLocks/>
          </p:cNvCxnSpPr>
          <p:nvPr/>
        </p:nvCxnSpPr>
        <p:spPr>
          <a:xfrm flipV="1">
            <a:off x="3251378" y="2669626"/>
            <a:ext cx="526724" cy="1032229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08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vert, petit, différent, très coloré&#10;&#10;Description générée automatiquement">
            <a:extLst>
              <a:ext uri="{FF2B5EF4-FFF2-40B4-BE49-F238E27FC236}">
                <a16:creationId xmlns:a16="http://schemas.microsoft.com/office/drawing/2014/main" id="{11DCC130-166C-456A-9AF9-D51A0644C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45" y="0"/>
            <a:ext cx="10887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3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6828DDDC-8463-41CB-A6F5-05879C5664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3" y="76362"/>
            <a:ext cx="7043848" cy="3573971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664343E3-A518-4EFD-8C02-DC846C7D39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08" y="76362"/>
            <a:ext cx="4120175" cy="3571971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CE27EF76-106D-45AE-954B-6526C98B8799}"/>
              </a:ext>
            </a:extLst>
          </p:cNvPr>
          <p:cNvSpPr txBox="1"/>
          <p:nvPr/>
        </p:nvSpPr>
        <p:spPr>
          <a:xfrm>
            <a:off x="237063" y="76362"/>
            <a:ext cx="40588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3600" dirty="0"/>
              <a:t>a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D9E3C80A-A4F0-4E2F-84E5-5250BB16F6D6}"/>
              </a:ext>
            </a:extLst>
          </p:cNvPr>
          <p:cNvSpPr txBox="1"/>
          <p:nvPr/>
        </p:nvSpPr>
        <p:spPr>
          <a:xfrm>
            <a:off x="1093197" y="214777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E0897CD2-756F-4715-AD5C-CBB9FC6232A6}"/>
              </a:ext>
            </a:extLst>
          </p:cNvPr>
          <p:cNvSpPr txBox="1"/>
          <p:nvPr/>
        </p:nvSpPr>
        <p:spPr>
          <a:xfrm>
            <a:off x="2737439" y="214777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7CF391C-530D-4747-A1E3-485EDD27CAC2}"/>
              </a:ext>
            </a:extLst>
          </p:cNvPr>
          <p:cNvSpPr txBox="1"/>
          <p:nvPr/>
        </p:nvSpPr>
        <p:spPr>
          <a:xfrm>
            <a:off x="4642073" y="215934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B7324-9DB1-4C6A-8216-A6582E70D80F}"/>
              </a:ext>
            </a:extLst>
          </p:cNvPr>
          <p:cNvSpPr txBox="1"/>
          <p:nvPr/>
        </p:nvSpPr>
        <p:spPr>
          <a:xfrm>
            <a:off x="5746026" y="295964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85D45CF2-6E7B-4C52-AD6A-886DE9DCC10B}"/>
              </a:ext>
            </a:extLst>
          </p:cNvPr>
          <p:cNvSpPr txBox="1"/>
          <p:nvPr/>
        </p:nvSpPr>
        <p:spPr>
          <a:xfrm>
            <a:off x="7819508" y="76362"/>
            <a:ext cx="4267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3600" dirty="0"/>
              <a:t>b</a:t>
            </a:r>
          </a:p>
        </p:txBody>
      </p:sp>
      <p:pic>
        <p:nvPicPr>
          <p:cNvPr id="18" name="Image 17" descr="Une image contenant dessin, alimentation&#10;&#10;Description générée automatiquement">
            <a:extLst>
              <a:ext uri="{FF2B5EF4-FFF2-40B4-BE49-F238E27FC236}">
                <a16:creationId xmlns:a16="http://schemas.microsoft.com/office/drawing/2014/main" id="{5CFD7E1E-DC6D-4016-80DE-1A8FFA568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278" y="4099560"/>
            <a:ext cx="1843477" cy="2773518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0348D286-10E5-4CF7-BCB8-B75885913B7B}"/>
              </a:ext>
            </a:extLst>
          </p:cNvPr>
          <p:cNvSpPr txBox="1"/>
          <p:nvPr/>
        </p:nvSpPr>
        <p:spPr>
          <a:xfrm>
            <a:off x="237063" y="4144656"/>
            <a:ext cx="38023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3600" dirty="0"/>
              <a:t>c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4F08FC8-DB31-45CE-A85E-1C318F17297B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7900879" y="6344008"/>
            <a:ext cx="1215216" cy="275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CBF27CCD-71F7-4E08-A14A-F70E10BDCE50}"/>
              </a:ext>
            </a:extLst>
          </p:cNvPr>
          <p:cNvSpPr txBox="1"/>
          <p:nvPr/>
        </p:nvSpPr>
        <p:spPr>
          <a:xfrm>
            <a:off x="9116095" y="5866954"/>
            <a:ext cx="3045513" cy="954107"/>
          </a:xfrm>
          <a:prstGeom prst="rect">
            <a:avLst/>
          </a:prstGeom>
          <a:solidFill>
            <a:srgbClr val="7A7EFF"/>
          </a:solidFill>
          <a:ln>
            <a:solidFill>
              <a:srgbClr val="0404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/>
              <a:t>1.  </a:t>
            </a:r>
            <a:r>
              <a:rPr lang="fr-FR" sz="2800" dirty="0" err="1"/>
              <a:t>Primary</a:t>
            </a:r>
            <a:r>
              <a:rPr lang="fr-FR" sz="2800" dirty="0"/>
              <a:t> </a:t>
            </a:r>
            <a:r>
              <a:rPr lang="fr-FR" sz="2800" dirty="0" err="1"/>
              <a:t>Cryogen</a:t>
            </a:r>
            <a:endParaRPr lang="fr-FR" sz="2800" dirty="0"/>
          </a:p>
          <a:p>
            <a:pPr algn="ctr"/>
            <a:r>
              <a:rPr lang="fr-FR" sz="2800" dirty="0"/>
              <a:t>      </a:t>
            </a:r>
            <a:r>
              <a:rPr lang="fr-FR" sz="2800" dirty="0" err="1"/>
              <a:t>liquid</a:t>
            </a:r>
            <a:r>
              <a:rPr lang="fr-FR" sz="2800" dirty="0"/>
              <a:t> N</a:t>
            </a:r>
            <a:r>
              <a:rPr lang="fr-FR" sz="2800" baseline="-25000" dirty="0"/>
              <a:t>2  </a:t>
            </a:r>
            <a:r>
              <a:rPr lang="fr-FR" sz="2800" b="1" dirty="0"/>
              <a:t>(77 K)</a:t>
            </a:r>
            <a:endParaRPr lang="fr-FR" sz="2800" b="1" baseline="-250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E9C2F9-7915-4AEB-A20D-6183ACEF13DA}"/>
              </a:ext>
            </a:extLst>
          </p:cNvPr>
          <p:cNvSpPr txBox="1"/>
          <p:nvPr/>
        </p:nvSpPr>
        <p:spPr>
          <a:xfrm>
            <a:off x="1320367" y="4144656"/>
            <a:ext cx="4628190" cy="954107"/>
          </a:xfrm>
          <a:prstGeom prst="rect">
            <a:avLst/>
          </a:prstGeom>
          <a:solidFill>
            <a:srgbClr val="10EE32"/>
          </a:solidFill>
          <a:ln>
            <a:solidFill>
              <a:srgbClr val="0404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/>
              <a:t>2.  </a:t>
            </a:r>
            <a:r>
              <a:rPr lang="fr-FR" sz="2800" dirty="0" err="1"/>
              <a:t>Secondary</a:t>
            </a:r>
            <a:r>
              <a:rPr lang="fr-FR" sz="2800" dirty="0"/>
              <a:t> </a:t>
            </a:r>
            <a:r>
              <a:rPr lang="fr-FR" sz="2800" dirty="0" err="1"/>
              <a:t>Cryogen</a:t>
            </a:r>
            <a:endParaRPr lang="fr-FR" sz="2800" dirty="0"/>
          </a:p>
          <a:p>
            <a:pPr algn="ctr"/>
            <a:r>
              <a:rPr lang="fr-FR" sz="2800" dirty="0"/>
              <a:t>      </a:t>
            </a:r>
            <a:r>
              <a:rPr lang="fr-FR" sz="2800" dirty="0" err="1"/>
              <a:t>liquid</a:t>
            </a:r>
            <a:r>
              <a:rPr lang="fr-FR" sz="2800" dirty="0"/>
              <a:t> C</a:t>
            </a:r>
            <a:r>
              <a:rPr lang="fr-FR" sz="2800" baseline="-25000" dirty="0"/>
              <a:t>2</a:t>
            </a:r>
            <a:r>
              <a:rPr lang="fr-FR" sz="2800" dirty="0"/>
              <a:t>H</a:t>
            </a:r>
            <a:r>
              <a:rPr lang="fr-FR" sz="2800" baseline="-25000" dirty="0"/>
              <a:t>6  </a:t>
            </a:r>
            <a:r>
              <a:rPr lang="fr-FR" sz="2800" b="1" dirty="0"/>
              <a:t>(89.7 – 184.4 K)</a:t>
            </a:r>
            <a:endParaRPr lang="fr-FR" sz="2800" b="1" baseline="-25000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025CEC7D-34EC-4131-B397-CDCAE48280D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948557" y="4621710"/>
            <a:ext cx="1409369" cy="661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51A74689-6FAB-44BC-8CA4-FC7C4AB72E04}"/>
              </a:ext>
            </a:extLst>
          </p:cNvPr>
          <p:cNvSpPr txBox="1"/>
          <p:nvPr/>
        </p:nvSpPr>
        <p:spPr>
          <a:xfrm>
            <a:off x="1841314" y="5958565"/>
            <a:ext cx="3835345" cy="523220"/>
          </a:xfrm>
          <a:prstGeom prst="rect">
            <a:avLst/>
          </a:prstGeom>
          <a:solidFill>
            <a:srgbClr val="FF6600"/>
          </a:solidFill>
          <a:ln>
            <a:solidFill>
              <a:srgbClr val="0404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/>
              <a:t>4.  </a:t>
            </a:r>
            <a:r>
              <a:rPr lang="fr-FR" sz="2800" dirty="0"/>
              <a:t>PTFE 1 µm membrane</a:t>
            </a:r>
            <a:endParaRPr lang="fr-FR" sz="2800" baseline="-25000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C9207D0-6E5F-4F3B-B7FA-4A2BC0959FC1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5676659" y="6050281"/>
            <a:ext cx="1681267" cy="169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A5AC122A-DBB7-4D09-BD48-FA5711E86BC5}"/>
              </a:ext>
            </a:extLst>
          </p:cNvPr>
          <p:cNvSpPr txBox="1"/>
          <p:nvPr/>
        </p:nvSpPr>
        <p:spPr>
          <a:xfrm>
            <a:off x="8834537" y="4099560"/>
            <a:ext cx="2300438" cy="523220"/>
          </a:xfrm>
          <a:prstGeom prst="rect">
            <a:avLst/>
          </a:prstGeom>
          <a:solidFill>
            <a:srgbClr val="FF16FF"/>
          </a:solidFill>
          <a:ln>
            <a:solidFill>
              <a:srgbClr val="0404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/>
              <a:t>3.  </a:t>
            </a:r>
            <a:r>
              <a:rPr lang="fr-FR" sz="2800" dirty="0"/>
              <a:t>Frost </a:t>
            </a:r>
            <a:r>
              <a:rPr lang="fr-FR" sz="2800" dirty="0" err="1"/>
              <a:t>shield</a:t>
            </a:r>
            <a:endParaRPr lang="fr-FR" sz="2800" baseline="-25000" dirty="0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BD46794C-A8A4-40C6-A8EC-F8D74C454A77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589520" y="4282440"/>
            <a:ext cx="1245017" cy="78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62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E7E6772-4455-4E37-8135-D50B36A14E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1378" y="857250"/>
            <a:ext cx="6857999" cy="514349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2A8FD53-D8F6-4B41-B667-F963E27BB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70" y="1"/>
            <a:ext cx="5434130" cy="685799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A7A9F1D-D11A-4304-9FD7-2589C9A46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0" y="660463"/>
            <a:ext cx="1242165" cy="2761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F1CA5D-3BDC-4A20-9FE3-599175B11560}"/>
              </a:ext>
            </a:extLst>
          </p:cNvPr>
          <p:cNvSpPr/>
          <p:nvPr/>
        </p:nvSpPr>
        <p:spPr>
          <a:xfrm>
            <a:off x="2919855" y="2076450"/>
            <a:ext cx="819150" cy="1476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21B1B1A-5C69-4250-8CB3-799A341B1C06}"/>
              </a:ext>
            </a:extLst>
          </p:cNvPr>
          <p:cNvCxnSpPr>
            <a:cxnSpLocks/>
          </p:cNvCxnSpPr>
          <p:nvPr/>
        </p:nvCxnSpPr>
        <p:spPr>
          <a:xfrm flipV="1">
            <a:off x="3739005" y="95250"/>
            <a:ext cx="3171825" cy="1981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B2E207A-B7B4-4941-A6FC-6706F1C3111C}"/>
              </a:ext>
            </a:extLst>
          </p:cNvPr>
          <p:cNvCxnSpPr>
            <a:cxnSpLocks/>
          </p:cNvCxnSpPr>
          <p:nvPr/>
        </p:nvCxnSpPr>
        <p:spPr>
          <a:xfrm>
            <a:off x="3739005" y="3552825"/>
            <a:ext cx="3171825" cy="30527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5F8FBD3D-30D7-4717-AF34-C3B1CCDBFD28}"/>
              </a:ext>
            </a:extLst>
          </p:cNvPr>
          <p:cNvSpPr/>
          <p:nvPr/>
        </p:nvSpPr>
        <p:spPr>
          <a:xfrm>
            <a:off x="9262630" y="3552825"/>
            <a:ext cx="114300" cy="11239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0390EBDC-1B2A-490A-9ECB-A707AF209E00}"/>
              </a:ext>
            </a:extLst>
          </p:cNvPr>
          <p:cNvSpPr/>
          <p:nvPr/>
        </p:nvSpPr>
        <p:spPr>
          <a:xfrm>
            <a:off x="8506345" y="3552825"/>
            <a:ext cx="114300" cy="11239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AF29A8C-0649-4FBB-AAAF-BC8CC5BDA80F}"/>
              </a:ext>
            </a:extLst>
          </p:cNvPr>
          <p:cNvCxnSpPr>
            <a:cxnSpLocks/>
            <a:stCxn id="24" idx="7"/>
          </p:cNvCxnSpPr>
          <p:nvPr/>
        </p:nvCxnSpPr>
        <p:spPr>
          <a:xfrm flipV="1">
            <a:off x="9360191" y="3090672"/>
            <a:ext cx="658724" cy="478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C415296E-58FC-4419-8F7F-51E0A7B5A00E}"/>
              </a:ext>
            </a:extLst>
          </p:cNvPr>
          <p:cNvCxnSpPr/>
          <p:nvPr/>
        </p:nvCxnSpPr>
        <p:spPr>
          <a:xfrm>
            <a:off x="10018915" y="3090672"/>
            <a:ext cx="38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3A0D7E0F-2935-4F61-9EBD-1FE486D34C19}"/>
              </a:ext>
            </a:extLst>
          </p:cNvPr>
          <p:cNvSpPr txBox="1"/>
          <p:nvPr/>
        </p:nvSpPr>
        <p:spPr>
          <a:xfrm>
            <a:off x="10468495" y="2906006"/>
            <a:ext cx="1120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O-ring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8326A6F-95C5-4DB7-AC85-289C752A0598}"/>
              </a:ext>
            </a:extLst>
          </p:cNvPr>
          <p:cNvCxnSpPr>
            <a:cxnSpLocks/>
          </p:cNvCxnSpPr>
          <p:nvPr/>
        </p:nvCxnSpPr>
        <p:spPr>
          <a:xfrm>
            <a:off x="8007235" y="2068322"/>
            <a:ext cx="613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E409E9C0-A968-4C7D-856F-596895363C05}"/>
              </a:ext>
            </a:extLst>
          </p:cNvPr>
          <p:cNvSpPr txBox="1"/>
          <p:nvPr/>
        </p:nvSpPr>
        <p:spPr>
          <a:xfrm>
            <a:off x="6814658" y="1870043"/>
            <a:ext cx="1234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M</a:t>
            </a:r>
            <a:r>
              <a:rPr lang="fr-FR" sz="1600" dirty="0" err="1"/>
              <a:t>outh-piece</a:t>
            </a:r>
            <a:endParaRPr lang="fr-FR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4519BD-B3B5-41EB-A826-AC76B7E05EBB}"/>
              </a:ext>
            </a:extLst>
          </p:cNvPr>
          <p:cNvSpPr/>
          <p:nvPr/>
        </p:nvSpPr>
        <p:spPr>
          <a:xfrm>
            <a:off x="9319780" y="838200"/>
            <a:ext cx="2047875" cy="478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9ACFC38-80FD-4650-8D1A-4E3BFDE97937}"/>
              </a:ext>
            </a:extLst>
          </p:cNvPr>
          <p:cNvSpPr txBox="1"/>
          <p:nvPr/>
        </p:nvSpPr>
        <p:spPr>
          <a:xfrm>
            <a:off x="133600" y="-1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C86E16A-328D-4CDB-B9D2-45FAFEA6487C}"/>
              </a:ext>
            </a:extLst>
          </p:cNvPr>
          <p:cNvSpPr txBox="1"/>
          <p:nvPr/>
        </p:nvSpPr>
        <p:spPr>
          <a:xfrm>
            <a:off x="1726872" y="43003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b)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BE5A726-0E73-4908-BAE8-BC60A0B600AF}"/>
              </a:ext>
            </a:extLst>
          </p:cNvPr>
          <p:cNvSpPr txBox="1"/>
          <p:nvPr/>
        </p:nvSpPr>
        <p:spPr>
          <a:xfrm>
            <a:off x="11028565" y="0"/>
            <a:ext cx="482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c)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8AEA750-784E-47A3-A6E4-0AF9E27D27A5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368846" y="4622007"/>
            <a:ext cx="2191100" cy="5647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C4FDA0FB-2BF8-4FA6-8AF9-FF310E6C4AFC}"/>
              </a:ext>
            </a:extLst>
          </p:cNvPr>
          <p:cNvSpPr txBox="1"/>
          <p:nvPr/>
        </p:nvSpPr>
        <p:spPr>
          <a:xfrm>
            <a:off x="134406" y="4894405"/>
            <a:ext cx="1234440" cy="584775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N</a:t>
            </a:r>
            <a:r>
              <a:rPr lang="fr-FR" sz="1600" baseline="-25000" dirty="0"/>
              <a:t>2</a:t>
            </a:r>
            <a:r>
              <a:rPr lang="fr-FR" sz="1600" dirty="0"/>
              <a:t> </a:t>
            </a:r>
            <a:r>
              <a:rPr lang="fr-FR" sz="1600" dirty="0" err="1"/>
              <a:t>gas</a:t>
            </a:r>
            <a:r>
              <a:rPr lang="fr-FR" sz="1600" dirty="0"/>
              <a:t> </a:t>
            </a:r>
          </a:p>
          <a:p>
            <a:pPr algn="ctr"/>
            <a:r>
              <a:rPr lang="fr-FR" sz="1600" dirty="0" err="1"/>
              <a:t>connection</a:t>
            </a:r>
            <a:endParaRPr lang="fr-FR" sz="1600" dirty="0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DFC65D70-DBB2-4F2E-AD7A-E5D7A60BDF77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1482571" y="5299564"/>
            <a:ext cx="1331650" cy="9858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929C4094-9DF1-450F-BA5F-763B81D7208C}"/>
              </a:ext>
            </a:extLst>
          </p:cNvPr>
          <p:cNvSpPr txBox="1"/>
          <p:nvPr/>
        </p:nvSpPr>
        <p:spPr>
          <a:xfrm>
            <a:off x="8900" y="6116113"/>
            <a:ext cx="1473671" cy="33855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Compressor</a:t>
            </a:r>
            <a:r>
              <a:rPr lang="fr-FR" sz="1600" dirty="0"/>
              <a:t> (5)</a:t>
            </a: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38C53A7-B2C4-4E9F-8A0D-551F395060F3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1387205" y="3088159"/>
            <a:ext cx="1774069" cy="9629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62287006-B825-4485-8870-F4C493F6BD9F}"/>
              </a:ext>
            </a:extLst>
          </p:cNvPr>
          <p:cNvSpPr txBox="1"/>
          <p:nvPr/>
        </p:nvSpPr>
        <p:spPr>
          <a:xfrm>
            <a:off x="87921" y="3758693"/>
            <a:ext cx="1299284" cy="584775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Water</a:t>
            </a:r>
          </a:p>
          <a:p>
            <a:pPr algn="ctr"/>
            <a:r>
              <a:rPr lang="fr-FR" sz="1600" dirty="0" err="1"/>
              <a:t>reservoir</a:t>
            </a:r>
            <a:r>
              <a:rPr lang="fr-FR" sz="1600" dirty="0"/>
              <a:t> (6)</a:t>
            </a:r>
          </a:p>
        </p:txBody>
      </p:sp>
    </p:spTree>
    <p:extLst>
      <p:ext uri="{BB962C8B-B14F-4D97-AF65-F5344CB8AC3E}">
        <p14:creationId xmlns:p14="http://schemas.microsoft.com/office/powerpoint/2010/main" val="332328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E7E6772-4455-4E37-8135-D50B36A14E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19818" y="2124258"/>
            <a:ext cx="4542648" cy="3406985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BB3F183B-8CFB-4752-B179-467E1E6078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316" y="1561811"/>
            <a:ext cx="3016035" cy="4537264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059C9841-7C3A-4706-978A-35D4C622528A}"/>
              </a:ext>
            </a:extLst>
          </p:cNvPr>
          <p:cNvSpPr txBox="1"/>
          <p:nvPr/>
        </p:nvSpPr>
        <p:spPr>
          <a:xfrm>
            <a:off x="2387649" y="748044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a)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0658D5AB-3C88-4C67-AAF1-A482197A9AD1}"/>
              </a:ext>
            </a:extLst>
          </p:cNvPr>
          <p:cNvSpPr txBox="1"/>
          <p:nvPr/>
        </p:nvSpPr>
        <p:spPr>
          <a:xfrm>
            <a:off x="6788316" y="748045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b)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B8D1522-B9D8-4B98-A08E-C416805288D0}"/>
              </a:ext>
            </a:extLst>
          </p:cNvPr>
          <p:cNvCxnSpPr>
            <a:cxnSpLocks/>
          </p:cNvCxnSpPr>
          <p:nvPr/>
        </p:nvCxnSpPr>
        <p:spPr>
          <a:xfrm flipV="1">
            <a:off x="2158738" y="4685122"/>
            <a:ext cx="1555423" cy="6164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49FCABCA-5661-4A7D-AED6-6D88365F47E6}"/>
              </a:ext>
            </a:extLst>
          </p:cNvPr>
          <p:cNvSpPr txBox="1"/>
          <p:nvPr/>
        </p:nvSpPr>
        <p:spPr>
          <a:xfrm>
            <a:off x="878323" y="5116908"/>
            <a:ext cx="128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</a:t>
            </a:r>
            <a:r>
              <a:rPr lang="fr-FR" baseline="-25000" dirty="0"/>
              <a:t>2</a:t>
            </a:r>
            <a:r>
              <a:rPr lang="fr-FR" dirty="0"/>
              <a:t> </a:t>
            </a:r>
            <a:r>
              <a:rPr lang="fr-FR" dirty="0" err="1"/>
              <a:t>gas</a:t>
            </a:r>
            <a:r>
              <a:rPr lang="fr-FR" dirty="0"/>
              <a:t> </a:t>
            </a:r>
            <a:r>
              <a:rPr lang="fr-FR" dirty="0" err="1"/>
              <a:t>inlet</a:t>
            </a:r>
            <a:endParaRPr lang="fr-FR" dirty="0"/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1A96D5D3-8789-450F-8B6F-F1F92B2E2655}"/>
              </a:ext>
            </a:extLst>
          </p:cNvPr>
          <p:cNvSpPr txBox="1"/>
          <p:nvPr/>
        </p:nvSpPr>
        <p:spPr>
          <a:xfrm>
            <a:off x="3811616" y="3090446"/>
            <a:ext cx="288862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6</a:t>
            </a:r>
          </a:p>
        </p:txBody>
      </p:sp>
      <p:cxnSp>
        <p:nvCxnSpPr>
          <p:cNvPr id="14" name="Straight Connector 22">
            <a:extLst>
              <a:ext uri="{FF2B5EF4-FFF2-40B4-BE49-F238E27FC236}">
                <a16:creationId xmlns:a16="http://schemas.microsoft.com/office/drawing/2014/main" id="{109CE145-A7DB-4046-B65E-2D00A325EA26}"/>
              </a:ext>
            </a:extLst>
          </p:cNvPr>
          <p:cNvCxnSpPr>
            <a:cxnSpLocks/>
          </p:cNvCxnSpPr>
          <p:nvPr/>
        </p:nvCxnSpPr>
        <p:spPr>
          <a:xfrm flipV="1">
            <a:off x="3601065" y="3429000"/>
            <a:ext cx="226191" cy="2425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9">
            <a:extLst>
              <a:ext uri="{FF2B5EF4-FFF2-40B4-BE49-F238E27FC236}">
                <a16:creationId xmlns:a16="http://schemas.microsoft.com/office/drawing/2014/main" id="{D77A5E68-098D-4095-B538-799E1A229E5D}"/>
              </a:ext>
            </a:extLst>
          </p:cNvPr>
          <p:cNvSpPr txBox="1"/>
          <p:nvPr/>
        </p:nvSpPr>
        <p:spPr>
          <a:xfrm>
            <a:off x="4214176" y="3823036"/>
            <a:ext cx="288862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5</a:t>
            </a:r>
          </a:p>
        </p:txBody>
      </p:sp>
      <p:cxnSp>
        <p:nvCxnSpPr>
          <p:cNvPr id="16" name="Straight Connector 22">
            <a:extLst>
              <a:ext uri="{FF2B5EF4-FFF2-40B4-BE49-F238E27FC236}">
                <a16:creationId xmlns:a16="http://schemas.microsoft.com/office/drawing/2014/main" id="{B60DD90D-4D11-4A6F-9085-18056DE6F381}"/>
              </a:ext>
            </a:extLst>
          </p:cNvPr>
          <p:cNvCxnSpPr>
            <a:cxnSpLocks/>
          </p:cNvCxnSpPr>
          <p:nvPr/>
        </p:nvCxnSpPr>
        <p:spPr>
          <a:xfrm flipV="1">
            <a:off x="3956047" y="4155158"/>
            <a:ext cx="258129" cy="2377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F1AD3F6E-07AA-4C9B-A3D1-39805F346256}"/>
              </a:ext>
            </a:extLst>
          </p:cNvPr>
          <p:cNvSpPr txBox="1"/>
          <p:nvPr/>
        </p:nvSpPr>
        <p:spPr>
          <a:xfrm>
            <a:off x="9136257" y="3471561"/>
            <a:ext cx="288862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8</a:t>
            </a:r>
          </a:p>
        </p:txBody>
      </p:sp>
      <p:cxnSp>
        <p:nvCxnSpPr>
          <p:cNvPr id="19" name="Straight Connector 22">
            <a:extLst>
              <a:ext uri="{FF2B5EF4-FFF2-40B4-BE49-F238E27FC236}">
                <a16:creationId xmlns:a16="http://schemas.microsoft.com/office/drawing/2014/main" id="{88485182-2255-4BEA-83E9-11EBAD34C106}"/>
              </a:ext>
            </a:extLst>
          </p:cNvPr>
          <p:cNvCxnSpPr>
            <a:cxnSpLocks/>
          </p:cNvCxnSpPr>
          <p:nvPr/>
        </p:nvCxnSpPr>
        <p:spPr>
          <a:xfrm flipV="1">
            <a:off x="8606672" y="3810115"/>
            <a:ext cx="529585" cy="1821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2079DDC-71C1-45A3-A4F1-6D7A2C7A792E}"/>
              </a:ext>
            </a:extLst>
          </p:cNvPr>
          <p:cNvCxnSpPr>
            <a:cxnSpLocks/>
          </p:cNvCxnSpPr>
          <p:nvPr/>
        </p:nvCxnSpPr>
        <p:spPr>
          <a:xfrm flipH="1">
            <a:off x="8606673" y="2634424"/>
            <a:ext cx="1451727" cy="1001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43097412-D3A7-4D66-B54A-FA30DF9A0BB6}"/>
              </a:ext>
            </a:extLst>
          </p:cNvPr>
          <p:cNvCxnSpPr>
            <a:cxnSpLocks/>
          </p:cNvCxnSpPr>
          <p:nvPr/>
        </p:nvCxnSpPr>
        <p:spPr>
          <a:xfrm flipH="1">
            <a:off x="8871465" y="4274024"/>
            <a:ext cx="1290630" cy="8694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B569F08B-28DE-43A3-A6D0-F99396944AA1}"/>
              </a:ext>
            </a:extLst>
          </p:cNvPr>
          <p:cNvSpPr txBox="1"/>
          <p:nvPr/>
        </p:nvSpPr>
        <p:spPr>
          <a:xfrm>
            <a:off x="10162095" y="4023559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T</a:t>
            </a:r>
            <a:r>
              <a:rPr lang="fr-FR" sz="2000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78B8BA4-FB0D-4F19-9EB8-77FFD40ABF85}"/>
              </a:ext>
            </a:extLst>
          </p:cNvPr>
          <p:cNvSpPr txBox="1"/>
          <p:nvPr/>
        </p:nvSpPr>
        <p:spPr>
          <a:xfrm>
            <a:off x="10173090" y="236600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T</a:t>
            </a:r>
            <a:r>
              <a:rPr lang="fr-FR" sz="2000" baseline="-25000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0655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intérieur, assis, table, compteur&#10;&#10;Description générée automatiquement">
            <a:extLst>
              <a:ext uri="{FF2B5EF4-FFF2-40B4-BE49-F238E27FC236}">
                <a16:creationId xmlns:a16="http://schemas.microsoft.com/office/drawing/2014/main" id="{5ED8FBFE-7A11-43CE-A00A-254990870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48" y="969802"/>
            <a:ext cx="3393440" cy="5629118"/>
          </a:xfrm>
          <a:prstGeom prst="rect">
            <a:avLst/>
          </a:prstGeom>
        </p:spPr>
      </p:pic>
      <p:pic>
        <p:nvPicPr>
          <p:cNvPr id="7" name="Image 6" descr="Une image contenant intérieur, table, assis, ordinateur&#10;&#10;Description générée automatiquement">
            <a:extLst>
              <a:ext uri="{FF2B5EF4-FFF2-40B4-BE49-F238E27FC236}">
                <a16:creationId xmlns:a16="http://schemas.microsoft.com/office/drawing/2014/main" id="{450DEAAD-2941-40EA-8339-4B47B17D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353" y="965459"/>
            <a:ext cx="2705099" cy="5631289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BBEAFB2B-B14D-48B6-A432-8FCAB32C4C4F}"/>
              </a:ext>
            </a:extLst>
          </p:cNvPr>
          <p:cNvSpPr txBox="1"/>
          <p:nvPr/>
        </p:nvSpPr>
        <p:spPr>
          <a:xfrm>
            <a:off x="380548" y="259080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a)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BEFCBEAA-5744-4964-BA08-A4B9822D7294}"/>
              </a:ext>
            </a:extLst>
          </p:cNvPr>
          <p:cNvSpPr txBox="1"/>
          <p:nvPr/>
        </p:nvSpPr>
        <p:spPr>
          <a:xfrm>
            <a:off x="6771188" y="248919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b)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9C67F97-7EF3-40C9-BB54-294E161A7E7F}"/>
              </a:ext>
            </a:extLst>
          </p:cNvPr>
          <p:cNvCxnSpPr/>
          <p:nvPr/>
        </p:nvCxnSpPr>
        <p:spPr>
          <a:xfrm>
            <a:off x="6410960" y="259079"/>
            <a:ext cx="0" cy="6337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581D537-65D6-4C44-BEE3-1091B5D9D7DA}"/>
              </a:ext>
            </a:extLst>
          </p:cNvPr>
          <p:cNvCxnSpPr>
            <a:cxnSpLocks/>
          </p:cNvCxnSpPr>
          <p:nvPr/>
        </p:nvCxnSpPr>
        <p:spPr>
          <a:xfrm>
            <a:off x="1920240" y="1595120"/>
            <a:ext cx="0" cy="4145280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9">
            <a:extLst>
              <a:ext uri="{FF2B5EF4-FFF2-40B4-BE49-F238E27FC236}">
                <a16:creationId xmlns:a16="http://schemas.microsoft.com/office/drawing/2014/main" id="{2E8E6AAD-2606-4CDB-8823-88A8E74E5448}"/>
              </a:ext>
            </a:extLst>
          </p:cNvPr>
          <p:cNvSpPr txBox="1"/>
          <p:nvPr/>
        </p:nvSpPr>
        <p:spPr>
          <a:xfrm>
            <a:off x="2146359" y="3442549"/>
            <a:ext cx="498855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1 m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228E110-E18C-4CC4-A93D-190BFB8B6ECE}"/>
              </a:ext>
            </a:extLst>
          </p:cNvPr>
          <p:cNvCxnSpPr>
            <a:cxnSpLocks/>
          </p:cNvCxnSpPr>
          <p:nvPr/>
        </p:nvCxnSpPr>
        <p:spPr>
          <a:xfrm>
            <a:off x="10586720" y="3027680"/>
            <a:ext cx="0" cy="1950979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9">
            <a:extLst>
              <a:ext uri="{FF2B5EF4-FFF2-40B4-BE49-F238E27FC236}">
                <a16:creationId xmlns:a16="http://schemas.microsoft.com/office/drawing/2014/main" id="{43AD5C02-AB1A-4280-B52C-58CF6905A924}"/>
              </a:ext>
            </a:extLst>
          </p:cNvPr>
          <p:cNvSpPr txBox="1"/>
          <p:nvPr/>
        </p:nvSpPr>
        <p:spPr>
          <a:xfrm>
            <a:off x="10747941" y="3442549"/>
            <a:ext cx="689612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30 cm</a:t>
            </a:r>
          </a:p>
        </p:txBody>
      </p:sp>
      <p:sp>
        <p:nvSpPr>
          <p:cNvPr id="22" name="Signe de multiplication 21">
            <a:extLst>
              <a:ext uri="{FF2B5EF4-FFF2-40B4-BE49-F238E27FC236}">
                <a16:creationId xmlns:a16="http://schemas.microsoft.com/office/drawing/2014/main" id="{EFF723D3-9BF4-4B2F-B9E3-A92EA5FF318B}"/>
              </a:ext>
            </a:extLst>
          </p:cNvPr>
          <p:cNvSpPr/>
          <p:nvPr/>
        </p:nvSpPr>
        <p:spPr>
          <a:xfrm>
            <a:off x="4635274" y="1784256"/>
            <a:ext cx="1094499" cy="10160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CDA9BF96-3B5A-4228-AB27-3C1DBE258778}"/>
              </a:ext>
            </a:extLst>
          </p:cNvPr>
          <p:cNvCxnSpPr>
            <a:cxnSpLocks/>
          </p:cNvCxnSpPr>
          <p:nvPr/>
        </p:nvCxnSpPr>
        <p:spPr>
          <a:xfrm>
            <a:off x="7092148" y="2311400"/>
            <a:ext cx="326710" cy="313784"/>
          </a:xfrm>
          <a:prstGeom prst="line">
            <a:avLst/>
          </a:prstGeom>
          <a:ln w="2190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E837932F-5F0B-43FE-9523-457850D4633D}"/>
              </a:ext>
            </a:extLst>
          </p:cNvPr>
          <p:cNvCxnSpPr>
            <a:cxnSpLocks/>
          </p:cNvCxnSpPr>
          <p:nvPr/>
        </p:nvCxnSpPr>
        <p:spPr>
          <a:xfrm flipH="1">
            <a:off x="7272247" y="2072640"/>
            <a:ext cx="514670" cy="552544"/>
          </a:xfrm>
          <a:prstGeom prst="line">
            <a:avLst/>
          </a:prstGeom>
          <a:ln w="2190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308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34614</TotalTime>
  <Words>266</Words>
  <Application>Microsoft Office PowerPoint</Application>
  <PresentationFormat>Grand écran</PresentationFormat>
  <Paragraphs>118</Paragraphs>
  <Slides>15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V</dc:creator>
  <cp:lastModifiedBy>D V</cp:lastModifiedBy>
  <cp:revision>77</cp:revision>
  <dcterms:created xsi:type="dcterms:W3CDTF">2020-05-09T10:14:13Z</dcterms:created>
  <dcterms:modified xsi:type="dcterms:W3CDTF">2020-06-30T09:39:35Z</dcterms:modified>
</cp:coreProperties>
</file>